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304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305" r:id="rId12"/>
    <p:sldId id="306" r:id="rId13"/>
    <p:sldId id="307" r:id="rId14"/>
    <p:sldId id="30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610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2;&#1060;&#1062;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2;&#1060;&#1062;%20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0;&#1086;&#1087;&#1080;&#1103;%20&#1051;&#1080;&#1085;&#1077;&#1081;&#1082;&#1080;%20&#1052;&#1060;&#1062;%202018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2;&#1060;&#1062;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2;&#1060;&#1062;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2;&#1060;&#1062;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7\&#1051;&#1080;&#1085;&#1077;&#1081;&#1082;&#1080;%20&#1052;&#1060;&#106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8.1018518518518517E-2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6"/>
          <c:dLbls>
            <c:dLbl>
              <c:idx val="0"/>
              <c:layout>
                <c:manualLayout>
                  <c:x val="0.21101443569553804"/>
                  <c:y val="8.60852289297171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569838145231847"/>
                  <c:y val="-1.990740740740740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в2!$B$2:$B$3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в2!$C$2:$C$3</c:f>
              <c:numCache>
                <c:formatCode>0.0</c:formatCode>
                <c:ptCount val="2"/>
                <c:pt idx="0">
                  <c:v>5.7</c:v>
                </c:pt>
                <c:pt idx="1">
                  <c:v>94.3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в3!$B$2:$B$11</c:f>
              <c:strCache>
                <c:ptCount val="10"/>
                <c:pt idx="0">
                  <c:v>Затруднений не возникает</c:v>
                </c:pt>
                <c:pt idx="1">
                  <c:v>Большие очереди</c:v>
                </c:pt>
                <c:pt idx="2">
                  <c:v>Сложность заполнения официальных бланков</c:v>
                </c:pt>
                <c:pt idx="3">
                  <c:v>Недостаточный профессиональный уровень работников</c:v>
                </c:pt>
                <c:pt idx="4">
                  <c:v>Отсутствие необходимой информации об услугах (формы отчетности, порядок предоставления, действующие налоги и сборы и др.</c:v>
                </c:pt>
                <c:pt idx="5">
                  <c:v>Отсутствие наглядной информации о порядке получения государственной услуги</c:v>
                </c:pt>
                <c:pt idx="6">
                  <c:v>Дороговизна услуг (пошлин, платежей)</c:v>
                </c:pt>
                <c:pt idx="7">
                  <c:v>Неудобный режим работы</c:v>
                </c:pt>
                <c:pt idx="8">
                  <c:v>Низкая культура работников</c:v>
                </c:pt>
                <c:pt idx="9">
                  <c:v>Другое, укажите сами</c:v>
                </c:pt>
              </c:strCache>
            </c:strRef>
          </c:cat>
          <c:val>
            <c:numRef>
              <c:f>в3!$C$2:$C$11</c:f>
              <c:numCache>
                <c:formatCode>0.0</c:formatCode>
                <c:ptCount val="10"/>
                <c:pt idx="0">
                  <c:v>85.3333333333333</c:v>
                </c:pt>
                <c:pt idx="1">
                  <c:v>3.8333333333333299</c:v>
                </c:pt>
                <c:pt idx="2">
                  <c:v>2.75</c:v>
                </c:pt>
                <c:pt idx="3">
                  <c:v>0.33333333333333298</c:v>
                </c:pt>
                <c:pt idx="4">
                  <c:v>0.25</c:v>
                </c:pt>
                <c:pt idx="5">
                  <c:v>0.16666666666666699</c:v>
                </c:pt>
                <c:pt idx="6">
                  <c:v>8.3333333333333301E-2</c:v>
                </c:pt>
                <c:pt idx="7">
                  <c:v>8.3333333333333301E-2</c:v>
                </c:pt>
                <c:pt idx="8">
                  <c:v>8.3333333333333301E-2</c:v>
                </c:pt>
                <c:pt idx="9">
                  <c:v>7.0833333333333304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445184"/>
        <c:axId val="100464512"/>
      </c:barChart>
      <c:catAx>
        <c:axId val="1004451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0464512"/>
        <c:crosses val="autoZero"/>
        <c:auto val="1"/>
        <c:lblAlgn val="ctr"/>
        <c:lblOffset val="100"/>
        <c:noMultiLvlLbl val="0"/>
      </c:catAx>
      <c:valAx>
        <c:axId val="1004645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0044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'в4-8'!$E$7:$I$7</c:f>
              <c:strCache>
                <c:ptCount val="5"/>
                <c:pt idx="0">
                  <c:v>Доступность информации о порядке предоставления услуги</c:v>
                </c:pt>
                <c:pt idx="1">
                  <c:v>Комфортность помещений</c:v>
                </c:pt>
                <c:pt idx="2">
                  <c:v>Вежливость и компетентность сотрудников </c:v>
                </c:pt>
                <c:pt idx="3">
                  <c:v>Общее время предоставления услуги</c:v>
                </c:pt>
                <c:pt idx="4">
                  <c:v> Время ожидания в очереди при получении услуги</c:v>
                </c:pt>
              </c:strCache>
            </c:strRef>
          </c:cat>
          <c:val>
            <c:numRef>
              <c:f>'в4-8'!$E$8:$I$8</c:f>
              <c:numCache>
                <c:formatCode>0.00</c:formatCode>
                <c:ptCount val="5"/>
                <c:pt idx="0">
                  <c:v>4.9000000000000021</c:v>
                </c:pt>
                <c:pt idx="1">
                  <c:v>4.9108333333333336</c:v>
                </c:pt>
                <c:pt idx="2">
                  <c:v>4.9533333333333331</c:v>
                </c:pt>
                <c:pt idx="3">
                  <c:v>4.8333333333333348</c:v>
                </c:pt>
                <c:pt idx="4">
                  <c:v>4.7891666666666666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488896"/>
        <c:axId val="103536128"/>
      </c:barChart>
      <c:catAx>
        <c:axId val="103488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3536128"/>
        <c:crosses val="autoZero"/>
        <c:auto val="1"/>
        <c:lblAlgn val="ctr"/>
        <c:lblOffset val="100"/>
        <c:noMultiLvlLbl val="0"/>
      </c:catAx>
      <c:valAx>
        <c:axId val="1035361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348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в9!$B$2:$B$7</c:f>
              <c:strCache>
                <c:ptCount val="6"/>
                <c:pt idx="0">
                  <c:v>0 мин. (очереди не было)</c:v>
                </c:pt>
                <c:pt idx="1">
                  <c:v>1-15 минут</c:v>
                </c:pt>
                <c:pt idx="2">
                  <c:v>16-30 минут</c:v>
                </c:pt>
                <c:pt idx="3">
                  <c:v>31-45 минут</c:v>
                </c:pt>
                <c:pt idx="4">
                  <c:v>46-60 минут</c:v>
                </c:pt>
                <c:pt idx="5">
                  <c:v>более 60 минут</c:v>
                </c:pt>
              </c:strCache>
            </c:strRef>
          </c:cat>
          <c:val>
            <c:numRef>
              <c:f>в9!$C$2:$C$7</c:f>
              <c:numCache>
                <c:formatCode>0.0</c:formatCode>
                <c:ptCount val="6"/>
                <c:pt idx="0">
                  <c:v>56.1666666666667</c:v>
                </c:pt>
                <c:pt idx="1">
                  <c:v>33.4166666666667</c:v>
                </c:pt>
                <c:pt idx="2">
                  <c:v>7</c:v>
                </c:pt>
                <c:pt idx="3">
                  <c:v>2.5833333333333299</c:v>
                </c:pt>
                <c:pt idx="4">
                  <c:v>0.41666666666666702</c:v>
                </c:pt>
                <c:pt idx="5">
                  <c:v>0.41666666666666702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560704"/>
        <c:axId val="103580032"/>
      </c:barChart>
      <c:catAx>
        <c:axId val="103560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3580032"/>
        <c:crosses val="autoZero"/>
        <c:auto val="1"/>
        <c:lblAlgn val="ctr"/>
        <c:lblOffset val="100"/>
        <c:noMultiLvlLbl val="0"/>
      </c:catAx>
      <c:valAx>
        <c:axId val="103580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35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8.1018518518518517E-2"/>
          <c:w val="0.46388888888888891"/>
          <c:h val="0.7731481481481481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5201838251769884"/>
                  <c:y val="9.279210912049201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0319050743657033"/>
                  <c:y val="0.20176544766708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1190419947506562"/>
                  <c:y val="3.99479699337708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9.6733377077865265E-2"/>
                  <c:y val="6.6026220240754899E-2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в10!$B$2:$B$5</c:f>
              <c:strCache>
                <c:ptCount val="4"/>
                <c:pt idx="0">
                  <c:v>Повысилось</c:v>
                </c:pt>
                <c:pt idx="1">
                  <c:v>Осталось прежним</c:v>
                </c:pt>
                <c:pt idx="2">
                  <c:v>Снизилось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в10!$C$2:$C$5</c:f>
              <c:numCache>
                <c:formatCode>0.0</c:formatCode>
                <c:ptCount val="4"/>
                <c:pt idx="0">
                  <c:v>3.1666666666666701</c:v>
                </c:pt>
                <c:pt idx="1">
                  <c:v>10.3333333333333</c:v>
                </c:pt>
                <c:pt idx="2">
                  <c:v>62.25</c:v>
                </c:pt>
                <c:pt idx="3">
                  <c:v>24.25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2648115351015"/>
          <c:y val="0.19034974429480897"/>
          <c:w val="0.46388888888888891"/>
          <c:h val="0.7731481481481481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854851094976375"/>
                  <c:y val="5.427372736750061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999857314328909E-2"/>
                  <c:y val="-7.13790192076094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4963800318483129E-2"/>
                  <c:y val="-6.5642647360552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7.0725801708306918E-2"/>
                  <c:y val="-1.44085723319724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4799553862207029"/>
                  <c:y val="-5.70805629222191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в11!$B$2:$B$6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в11!$C$2:$C$6</c:f>
              <c:numCache>
                <c:formatCode>0.0</c:formatCode>
                <c:ptCount val="5"/>
                <c:pt idx="0">
                  <c:v>8.3333333333333301E-2</c:v>
                </c:pt>
                <c:pt idx="1">
                  <c:v>0.25</c:v>
                </c:pt>
                <c:pt idx="2">
                  <c:v>0.83333333333333304</c:v>
                </c:pt>
                <c:pt idx="3">
                  <c:v>7</c:v>
                </c:pt>
                <c:pt idx="4">
                  <c:v>91.8333333333333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explosion val="3"/>
          </c:dPt>
          <c:dPt>
            <c:idx val="3"/>
            <c:bubble3D val="0"/>
            <c:explosion val="2"/>
          </c:dPt>
          <c:dLbls>
            <c:dLbl>
              <c:idx val="0"/>
              <c:layout>
                <c:manualLayout>
                  <c:x val="0.18332020997375328"/>
                  <c:y val="1.73611111111111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5.3203630796150481E-2"/>
                  <c:y val="0.138888888888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8.3308398950131229E-2"/>
                  <c:y val="-9.67133275007290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9260498687664043E-2"/>
                  <c:y val="3.99099591717702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'в10-12'!$B$10:$B$13</c:f>
              <c:strCache>
                <c:ptCount val="4"/>
                <c:pt idx="0">
                  <c:v>Повысилось</c:v>
                </c:pt>
                <c:pt idx="1">
                  <c:v>Осталось прежним</c:v>
                </c:pt>
                <c:pt idx="2">
                  <c:v>Снизилось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'в10-12'!$C$10:$C$13</c:f>
              <c:numCache>
                <c:formatCode>0.0</c:formatCode>
                <c:ptCount val="4"/>
                <c:pt idx="0">
                  <c:v>70.808383233532894</c:v>
                </c:pt>
                <c:pt idx="1">
                  <c:v>6.3622754491017997</c:v>
                </c:pt>
                <c:pt idx="2">
                  <c:v>0.97305389221556904</c:v>
                </c:pt>
                <c:pt idx="3">
                  <c:v>21.856287425149699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0.70333</cdr:x>
      <cdr:y>0.01667</cdr:y>
    </cdr:from>
    <cdr:to>
      <cdr:x>0.95167</cdr:x>
      <cdr:y>0.21944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15640" y="45720"/>
          <a:ext cx="1135380" cy="55626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/>
            <a:t>Среднее значение 4,88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ECCF8AC-CE32-4A05-8375-43784E10D35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4F147DE-0ED5-4A63-A34A-2F875B088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0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E6D9DF-D007-44B3-975A-039D050BAF1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D6077B3-649B-487F-9440-29D9DD7B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160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8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28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2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28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5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1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957726" y="1565213"/>
            <a:ext cx="6549781" cy="6614959"/>
            <a:chOff x="3943629" y="1765230"/>
            <a:chExt cx="8733041" cy="6614959"/>
          </a:xfrm>
        </p:grpSpPr>
        <p:sp>
          <p:nvSpPr>
            <p:cNvPr id="8" name="Donut 7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Oval 13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5" name="Donut 14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8" name="Oval 17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9" name="Donut 18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4" name="Oval 23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Oval 24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6" name="Oval 25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7" name="Donut 26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0" name="Donut 29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Oval 33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5" name="Oval 34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51798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957725" y="1565212"/>
            <a:ext cx="6549781" cy="6614959"/>
            <a:chOff x="3943629" y="1765230"/>
            <a:chExt cx="8733041" cy="6614959"/>
          </a:xfrm>
        </p:grpSpPr>
        <p:sp>
          <p:nvSpPr>
            <p:cNvPr id="8" name="Donut 7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Oval 13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5" name="Donut 14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8" name="Oval 17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9" name="Donut 18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4" name="Oval 23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Oval 24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6" name="Oval 25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7" name="Donut 26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0" name="Donut 29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Oval 33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5" name="Oval 34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16200000">
            <a:off x="330151" y="776794"/>
            <a:ext cx="383327" cy="50630"/>
            <a:chOff x="2013527" y="1616364"/>
            <a:chExt cx="576928" cy="101600"/>
          </a:xfrm>
        </p:grpSpPr>
        <p:sp>
          <p:nvSpPr>
            <p:cNvPr id="58" name="Oval 57"/>
            <p:cNvSpPr/>
            <p:nvPr userDrawn="1"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FF434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FF43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FF43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FF434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FF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" name="Oval 37"/>
          <p:cNvSpPr/>
          <p:nvPr userDrawn="1"/>
        </p:nvSpPr>
        <p:spPr>
          <a:xfrm>
            <a:off x="8461300" y="35216"/>
            <a:ext cx="682700" cy="655569"/>
          </a:xfrm>
          <a:prstGeom prst="ellipse">
            <a:avLst/>
          </a:prstGeom>
          <a:solidFill>
            <a:srgbClr val="FF6D6D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B5E3D8-B559-49FC-84E7-900B409E63B2}" type="slidenum">
              <a:rPr lang="id-ID" sz="1400" b="1" smtClean="0">
                <a:solidFill>
                  <a:schemeClr val="bg1"/>
                </a:solidFill>
              </a:rPr>
              <a:pPr/>
              <a:t>‹#›</a:t>
            </a:fld>
            <a:endParaRPr lang="id-ID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-2">
    <p:bg>
      <p:bgPr>
        <a:solidFill>
          <a:srgbClr val="FF6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8505646" y="24276"/>
            <a:ext cx="637683" cy="66842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B5E3D8-B559-49FC-84E7-900B409E63B2}" type="slidenum">
              <a:rPr lang="id-ID" sz="1600" b="1" smtClean="0">
                <a:solidFill>
                  <a:srgbClr val="FF6D6D"/>
                </a:solidFill>
              </a:rPr>
              <a:pPr/>
              <a:t>‹#›</a:t>
            </a:fld>
            <a:endParaRPr lang="id-ID" sz="1800" b="1" dirty="0">
              <a:solidFill>
                <a:srgbClr val="FF6D6D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8855303" y="6559228"/>
            <a:ext cx="160735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9" name="Freeform 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0" name="Freeform 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56" name="Group 55"/>
          <p:cNvGrpSpPr/>
          <p:nvPr userDrawn="1"/>
        </p:nvGrpSpPr>
        <p:grpSpPr>
          <a:xfrm>
            <a:off x="8527791" y="6559228"/>
            <a:ext cx="160735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1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2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1611731" y="1977516"/>
            <a:ext cx="1025237" cy="1366982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 userDrawn="1"/>
        </p:nvSpPr>
        <p:spPr>
          <a:xfrm>
            <a:off x="772764" y="2088391"/>
            <a:ext cx="636409" cy="84854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 userDrawn="1"/>
        </p:nvSpPr>
        <p:spPr>
          <a:xfrm>
            <a:off x="1942696" y="1735311"/>
            <a:ext cx="363308" cy="484411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 userDrawn="1"/>
        </p:nvSpPr>
        <p:spPr>
          <a:xfrm>
            <a:off x="3391102" y="1051819"/>
            <a:ext cx="1025237" cy="1366982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 userDrawn="1"/>
        </p:nvSpPr>
        <p:spPr>
          <a:xfrm>
            <a:off x="4648700" y="2093401"/>
            <a:ext cx="501132" cy="66817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 userDrawn="1"/>
        </p:nvSpPr>
        <p:spPr>
          <a:xfrm>
            <a:off x="4829021" y="2066425"/>
            <a:ext cx="924062" cy="1232083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 userDrawn="1"/>
        </p:nvSpPr>
        <p:spPr>
          <a:xfrm>
            <a:off x="7066364" y="1729081"/>
            <a:ext cx="1025237" cy="1366982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 userDrawn="1"/>
        </p:nvSpPr>
        <p:spPr>
          <a:xfrm>
            <a:off x="7420634" y="1216321"/>
            <a:ext cx="501132" cy="66817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 userDrawn="1"/>
        </p:nvSpPr>
        <p:spPr>
          <a:xfrm>
            <a:off x="1611731" y="4983977"/>
            <a:ext cx="563108" cy="75081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/>
          <p:cNvSpPr/>
          <p:nvPr userDrawn="1"/>
        </p:nvSpPr>
        <p:spPr>
          <a:xfrm>
            <a:off x="1798000" y="4813199"/>
            <a:ext cx="268319" cy="35775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2957725" y="1565212"/>
            <a:ext cx="6549781" cy="6614959"/>
            <a:chOff x="3943629" y="1765230"/>
            <a:chExt cx="8733041" cy="6614959"/>
          </a:xfrm>
        </p:grpSpPr>
        <p:sp>
          <p:nvSpPr>
            <p:cNvPr id="93" name="Donut 92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4" name="Donut 93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5" name="Donut 94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6" name="Donut 95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7" name="Donut 96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99" name="Oval 98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0" name="Donut 99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1" name="Donut 100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3" name="Oval 102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4" name="Donut 103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5" name="Donut 104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6" name="Donut 105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7" name="Donut 106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9" name="Oval 108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0" name="Oval 109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1" name="Oval 110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2" name="Donut 111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3" name="Donut 112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5" name="Donut 114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6" name="Donut 115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7" name="Donut 116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9" name="Oval 118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0" name="Oval 119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41554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16"/>
          <p:cNvSpPr/>
          <p:nvPr/>
        </p:nvSpPr>
        <p:spPr>
          <a:xfrm>
            <a:off x="-717" y="3341065"/>
            <a:ext cx="9144000" cy="736041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539552" y="454516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Проведение </a:t>
            </a:r>
            <a:r>
              <a:rPr lang="ru-RU" sz="2400" cap="all" dirty="0">
                <a:solidFill>
                  <a:srgbClr val="FF6D6D"/>
                </a:solidFill>
                <a:latin typeface="Raleway" panose="020B0003030101060003" pitchFamily="34" charset="0"/>
              </a:rPr>
              <a:t>мониторинга качества оказания государственных и муниципальных услуг в МФЦ на территории Ивановской области в </a:t>
            </a:r>
            <a:r>
              <a:rPr lang="ru-RU" sz="24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2018 </a:t>
            </a:r>
            <a:r>
              <a:rPr lang="ru-RU" sz="2400" cap="all" dirty="0">
                <a:solidFill>
                  <a:srgbClr val="FF6D6D"/>
                </a:solidFill>
                <a:latin typeface="Raleway" panose="020B0003030101060003" pitchFamily="34" charset="0"/>
              </a:rPr>
              <a:t>году</a:t>
            </a:r>
            <a:endParaRPr lang="id-ID" sz="2400" cap="all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04012" y="4277383"/>
            <a:ext cx="580261" cy="67506"/>
            <a:chOff x="5800526" y="4057907"/>
            <a:chExt cx="773681" cy="67506"/>
          </a:xfrm>
        </p:grpSpPr>
        <p:sp>
          <p:nvSpPr>
            <p:cNvPr id="15" name="Oval 14"/>
            <p:cNvSpPr/>
            <p:nvPr userDrawn="1"/>
          </p:nvSpPr>
          <p:spPr>
            <a:xfrm>
              <a:off x="5800526" y="4057907"/>
              <a:ext cx="67506" cy="67506"/>
            </a:xfrm>
            <a:prstGeom prst="ellipse">
              <a:avLst/>
            </a:prstGeom>
            <a:solidFill>
              <a:srgbClr val="FF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879481" y="4057907"/>
              <a:ext cx="67506" cy="67506"/>
            </a:xfrm>
            <a:prstGeom prst="ellipse">
              <a:avLst/>
            </a:prstGeom>
            <a:solidFill>
              <a:srgbClr val="FF434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58437" y="4057907"/>
              <a:ext cx="67506" cy="67506"/>
            </a:xfrm>
            <a:prstGeom prst="ellipse">
              <a:avLst/>
            </a:prstGeom>
            <a:solidFill>
              <a:srgbClr val="FF434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037392" y="4057907"/>
              <a:ext cx="67506" cy="67506"/>
            </a:xfrm>
            <a:prstGeom prst="ellipse">
              <a:avLst/>
            </a:prstGeom>
            <a:solidFill>
              <a:srgbClr val="FF43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116347" y="4057907"/>
              <a:ext cx="67506" cy="67506"/>
            </a:xfrm>
            <a:prstGeom prst="ellipse">
              <a:avLst/>
            </a:prstGeom>
            <a:solidFill>
              <a:srgbClr val="FF434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Oval 25"/>
            <p:cNvSpPr/>
            <p:nvPr/>
          </p:nvSpPr>
          <p:spPr>
            <a:xfrm>
              <a:off x="6190880" y="4057907"/>
              <a:ext cx="67506" cy="67506"/>
            </a:xfrm>
            <a:prstGeom prst="ellipse">
              <a:avLst/>
            </a:prstGeom>
            <a:solidFill>
              <a:srgbClr val="FF43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Oval 26"/>
            <p:cNvSpPr/>
            <p:nvPr/>
          </p:nvSpPr>
          <p:spPr>
            <a:xfrm>
              <a:off x="6269835" y="4057907"/>
              <a:ext cx="67506" cy="67506"/>
            </a:xfrm>
            <a:prstGeom prst="ellipse">
              <a:avLst/>
            </a:prstGeom>
            <a:solidFill>
              <a:srgbClr val="FF434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Oval 27"/>
            <p:cNvSpPr/>
            <p:nvPr/>
          </p:nvSpPr>
          <p:spPr>
            <a:xfrm>
              <a:off x="6348791" y="4057907"/>
              <a:ext cx="67506" cy="67506"/>
            </a:xfrm>
            <a:prstGeom prst="ellipse">
              <a:avLst/>
            </a:prstGeom>
            <a:solidFill>
              <a:srgbClr val="FF434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28"/>
            <p:cNvSpPr/>
            <p:nvPr/>
          </p:nvSpPr>
          <p:spPr>
            <a:xfrm>
              <a:off x="6427746" y="4057907"/>
              <a:ext cx="67506" cy="67506"/>
            </a:xfrm>
            <a:prstGeom prst="ellipse">
              <a:avLst/>
            </a:prstGeom>
            <a:solidFill>
              <a:srgbClr val="FF434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Oval 29"/>
            <p:cNvSpPr/>
            <p:nvPr/>
          </p:nvSpPr>
          <p:spPr>
            <a:xfrm>
              <a:off x="6506701" y="4057907"/>
              <a:ext cx="67506" cy="67506"/>
            </a:xfrm>
            <a:prstGeom prst="ellipse">
              <a:avLst/>
            </a:prstGeom>
            <a:solidFill>
              <a:srgbClr val="FF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TextBox 92"/>
          <p:cNvSpPr txBox="1">
            <a:spLocks noChangeArrowheads="1"/>
          </p:cNvSpPr>
          <p:nvPr/>
        </p:nvSpPr>
        <p:spPr bwMode="auto">
          <a:xfrm>
            <a:off x="9519" y="349233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b="1" cap="all" spc="-150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ивановская область </a:t>
            </a:r>
            <a:endParaRPr lang="en-US" b="1" cap="all" spc="-150" dirty="0">
              <a:solidFill>
                <a:schemeClr val="bg1"/>
              </a:solidFill>
              <a:latin typeface="Roboto Light" pitchFamily="2" charset="0"/>
              <a:ea typeface="Roboto Condensed" pitchFamily="2" charset="0"/>
              <a:cs typeface="Roboto Light"/>
            </a:endParaRPr>
          </a:p>
        </p:txBody>
      </p:sp>
      <p:sp>
        <p:nvSpPr>
          <p:cNvPr id="22" name="TextBox 116"/>
          <p:cNvSpPr txBox="1">
            <a:spLocks noChangeArrowheads="1"/>
          </p:cNvSpPr>
          <p:nvPr/>
        </p:nvSpPr>
        <p:spPr bwMode="auto">
          <a:xfrm>
            <a:off x="9520" y="6427211"/>
            <a:ext cx="9134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Подготовлено для Департамента 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развития информационного общества Ивановской области 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03" y="1492963"/>
            <a:ext cx="4366209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Время ожидания в очереди при получении услуги в МФЦ</a:t>
            </a:r>
            <a:endParaRPr lang="ru-RU" b="1" cap="all" dirty="0">
              <a:solidFill>
                <a:srgbClr val="FF6D6D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08073240"/>
              </p:ext>
            </p:extLst>
          </p:nvPr>
        </p:nvGraphicFramePr>
        <p:xfrm>
          <a:off x="755576" y="1268760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73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изменение времени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ожидания заявителей в очереди при обращении в МФЦ для получения государственной (муниципальной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) услуги.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237468"/>
              </p:ext>
            </p:extLst>
          </p:nvPr>
        </p:nvGraphicFramePr>
        <p:xfrm>
          <a:off x="925280" y="1556792"/>
          <a:ext cx="73191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25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Удовлетворенность качеством оказания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государственной (муниципальной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) услуги.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2378981"/>
              </p:ext>
            </p:extLst>
          </p:nvPr>
        </p:nvGraphicFramePr>
        <p:xfrm>
          <a:off x="925280" y="1427421"/>
          <a:ext cx="7344816" cy="444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27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динамику удовлетворенности качеством оказания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государственной (муниципальной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) услуги.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598250"/>
              </p:ext>
            </p:extLst>
          </p:nvPr>
        </p:nvGraphicFramePr>
        <p:xfrm>
          <a:off x="1232172" y="1628800"/>
          <a:ext cx="66967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82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20"/>
            <a:ext cx="9144001" cy="273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6" y="500139"/>
            <a:ext cx="673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СПАСИБО </a:t>
            </a:r>
            <a:r>
              <a:rPr lang="ru-RU" sz="40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ЗА ВНИМАНИЕ!</a:t>
            </a:r>
            <a:endParaRPr lang="id-ID" sz="40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776" y="1141440"/>
            <a:ext cx="737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Отчет подготовлен ООО «СТРАТЕГИЯ» </a:t>
            </a:r>
            <a:r>
              <a:rPr lang="ru-RU" sz="16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специально </a:t>
            </a:r>
            <a:r>
              <a:rPr lang="ru-RU" sz="1600" cap="all" dirty="0">
                <a:solidFill>
                  <a:srgbClr val="FF6D6D"/>
                </a:solidFill>
                <a:latin typeface="Raleway" panose="020B0003030101060003" pitchFamily="34" charset="0"/>
              </a:rPr>
              <a:t>для </a:t>
            </a:r>
            <a:r>
              <a:rPr lang="ru-RU" sz="16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департамента развития информационного общества ивановской области</a:t>
            </a:r>
            <a:endParaRPr lang="ru-RU" sz="1600" cap="all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187" y="5117255"/>
            <a:ext cx="172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Наши контакты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: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Roboto Condensed" pitchFamily="2" charset="0"/>
              <a:ea typeface="Roboto Condensed" pitchFamily="2" charset="0"/>
              <a:cs typeface="Roboto Medium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27586" y="5163421"/>
            <a:ext cx="0" cy="86409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52394" y="5163421"/>
            <a:ext cx="0" cy="86409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40595" y="2667918"/>
            <a:ext cx="1014413" cy="135255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0650">
            <a:solidFill>
              <a:srgbClr val="D9D9D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Freeform 132"/>
          <p:cNvSpPr>
            <a:spLocks noEditPoints="1"/>
          </p:cNvSpPr>
          <p:nvPr/>
        </p:nvSpPr>
        <p:spPr bwMode="auto">
          <a:xfrm>
            <a:off x="4232353" y="3072214"/>
            <a:ext cx="430898" cy="585386"/>
          </a:xfrm>
          <a:custGeom>
            <a:avLst/>
            <a:gdLst>
              <a:gd name="T0" fmla="*/ 76 w 151"/>
              <a:gd name="T1" fmla="*/ 151 h 151"/>
              <a:gd name="T2" fmla="*/ 151 w 151"/>
              <a:gd name="T3" fmla="*/ 75 h 151"/>
              <a:gd name="T4" fmla="*/ 76 w 151"/>
              <a:gd name="T5" fmla="*/ 0 h 151"/>
              <a:gd name="T6" fmla="*/ 76 w 151"/>
              <a:gd name="T7" fmla="*/ 8 h 151"/>
              <a:gd name="T8" fmla="*/ 82 w 151"/>
              <a:gd name="T9" fmla="*/ 8 h 151"/>
              <a:gd name="T10" fmla="*/ 82 w 151"/>
              <a:gd name="T11" fmla="*/ 75 h 151"/>
              <a:gd name="T12" fmla="*/ 76 w 151"/>
              <a:gd name="T13" fmla="*/ 75 h 151"/>
              <a:gd name="T14" fmla="*/ 76 w 151"/>
              <a:gd name="T15" fmla="*/ 123 h 151"/>
              <a:gd name="T16" fmla="*/ 124 w 151"/>
              <a:gd name="T17" fmla="*/ 75 h 151"/>
              <a:gd name="T18" fmla="*/ 98 w 151"/>
              <a:gd name="T19" fmla="*/ 32 h 151"/>
              <a:gd name="T20" fmla="*/ 103 w 151"/>
              <a:gd name="T21" fmla="*/ 21 h 151"/>
              <a:gd name="T22" fmla="*/ 136 w 151"/>
              <a:gd name="T23" fmla="*/ 75 h 151"/>
              <a:gd name="T24" fmla="*/ 76 w 151"/>
              <a:gd name="T25" fmla="*/ 135 h 151"/>
              <a:gd name="T26" fmla="*/ 76 w 151"/>
              <a:gd name="T27" fmla="*/ 151 h 151"/>
              <a:gd name="T28" fmla="*/ 76 w 151"/>
              <a:gd name="T29" fmla="*/ 135 h 151"/>
              <a:gd name="T30" fmla="*/ 76 w 151"/>
              <a:gd name="T31" fmla="*/ 135 h 151"/>
              <a:gd name="T32" fmla="*/ 76 w 151"/>
              <a:gd name="T33" fmla="*/ 0 h 151"/>
              <a:gd name="T34" fmla="*/ 0 w 151"/>
              <a:gd name="T35" fmla="*/ 75 h 151"/>
              <a:gd name="T36" fmla="*/ 76 w 151"/>
              <a:gd name="T37" fmla="*/ 151 h 151"/>
              <a:gd name="T38" fmla="*/ 76 w 151"/>
              <a:gd name="T39" fmla="*/ 135 h 151"/>
              <a:gd name="T40" fmla="*/ 76 w 151"/>
              <a:gd name="T41" fmla="*/ 135 h 151"/>
              <a:gd name="T42" fmla="*/ 15 w 151"/>
              <a:gd name="T43" fmla="*/ 75 h 151"/>
              <a:gd name="T44" fmla="*/ 49 w 151"/>
              <a:gd name="T45" fmla="*/ 21 h 151"/>
              <a:gd name="T46" fmla="*/ 54 w 151"/>
              <a:gd name="T47" fmla="*/ 32 h 151"/>
              <a:gd name="T48" fmla="*/ 28 w 151"/>
              <a:gd name="T49" fmla="*/ 75 h 151"/>
              <a:gd name="T50" fmla="*/ 76 w 151"/>
              <a:gd name="T51" fmla="*/ 123 h 151"/>
              <a:gd name="T52" fmla="*/ 76 w 151"/>
              <a:gd name="T53" fmla="*/ 75 h 151"/>
              <a:gd name="T54" fmla="*/ 70 w 151"/>
              <a:gd name="T55" fmla="*/ 75 h 151"/>
              <a:gd name="T56" fmla="*/ 70 w 151"/>
              <a:gd name="T57" fmla="*/ 8 h 151"/>
              <a:gd name="T58" fmla="*/ 70 w 151"/>
              <a:gd name="T59" fmla="*/ 8 h 151"/>
              <a:gd name="T60" fmla="*/ 76 w 151"/>
              <a:gd name="T61" fmla="*/ 8 h 151"/>
              <a:gd name="T62" fmla="*/ 76 w 151"/>
              <a:gd name="T63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1" h="151">
                <a:moveTo>
                  <a:pt x="76" y="151"/>
                </a:moveTo>
                <a:cubicBezTo>
                  <a:pt x="118" y="151"/>
                  <a:pt x="151" y="117"/>
                  <a:pt x="151" y="75"/>
                </a:cubicBezTo>
                <a:cubicBezTo>
                  <a:pt x="151" y="33"/>
                  <a:pt x="118" y="0"/>
                  <a:pt x="76" y="0"/>
                </a:cubicBezTo>
                <a:cubicBezTo>
                  <a:pt x="76" y="8"/>
                  <a:pt x="76" y="8"/>
                  <a:pt x="76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75"/>
                  <a:pt x="82" y="75"/>
                  <a:pt x="82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102" y="123"/>
                  <a:pt x="124" y="101"/>
                  <a:pt x="124" y="75"/>
                </a:cubicBezTo>
                <a:cubicBezTo>
                  <a:pt x="124" y="57"/>
                  <a:pt x="114" y="41"/>
                  <a:pt x="98" y="32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24" y="32"/>
                  <a:pt x="136" y="52"/>
                  <a:pt x="136" y="75"/>
                </a:cubicBezTo>
                <a:cubicBezTo>
                  <a:pt x="136" y="108"/>
                  <a:pt x="109" y="135"/>
                  <a:pt x="76" y="135"/>
                </a:cubicBezTo>
                <a:cubicBezTo>
                  <a:pt x="76" y="151"/>
                  <a:pt x="76" y="151"/>
                  <a:pt x="76" y="151"/>
                </a:cubicBezTo>
                <a:close/>
                <a:moveTo>
                  <a:pt x="76" y="135"/>
                </a:moveTo>
                <a:cubicBezTo>
                  <a:pt x="76" y="135"/>
                  <a:pt x="76" y="135"/>
                  <a:pt x="76" y="135"/>
                </a:cubicBezTo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1"/>
                  <a:pt x="76" y="151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43" y="135"/>
                  <a:pt x="15" y="108"/>
                  <a:pt x="15" y="75"/>
                </a:cubicBezTo>
                <a:cubicBezTo>
                  <a:pt x="15" y="52"/>
                  <a:pt x="28" y="32"/>
                  <a:pt x="49" y="21"/>
                </a:cubicBezTo>
                <a:cubicBezTo>
                  <a:pt x="54" y="32"/>
                  <a:pt x="54" y="32"/>
                  <a:pt x="54" y="32"/>
                </a:cubicBezTo>
                <a:cubicBezTo>
                  <a:pt x="38" y="41"/>
                  <a:pt x="28" y="57"/>
                  <a:pt x="28" y="75"/>
                </a:cubicBezTo>
                <a:cubicBezTo>
                  <a:pt x="28" y="101"/>
                  <a:pt x="49" y="123"/>
                  <a:pt x="76" y="123"/>
                </a:cubicBezTo>
                <a:cubicBezTo>
                  <a:pt x="76" y="75"/>
                  <a:pt x="76" y="75"/>
                  <a:pt x="76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6" y="8"/>
                  <a:pt x="76" y="8"/>
                  <a:pt x="76" y="8"/>
                </a:cubicBezTo>
                <a:lnTo>
                  <a:pt x="76" y="0"/>
                </a:lnTo>
                <a:close/>
              </a:path>
            </a:pathLst>
          </a:custGeom>
          <a:solidFill>
            <a:srgbClr val="FF6D6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Прямоугольник 2"/>
          <p:cNvSpPr/>
          <p:nvPr/>
        </p:nvSpPr>
        <p:spPr>
          <a:xfrm>
            <a:off x="2825890" y="5163421"/>
            <a:ext cx="128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8-(4932)-327-700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boto Condensed" pitchFamily="2" charset="0"/>
              <a:ea typeface="Roboto Condensed" pitchFamily="2" charset="0"/>
              <a:cs typeface="Roboto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3621" y="516342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37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mmc@list.ru</a:t>
            </a:r>
          </a:p>
        </p:txBody>
      </p:sp>
      <p:sp>
        <p:nvSpPr>
          <p:cNvPr id="39" name="Freeform 75"/>
          <p:cNvSpPr>
            <a:spLocks/>
          </p:cNvSpPr>
          <p:nvPr/>
        </p:nvSpPr>
        <p:spPr bwMode="auto">
          <a:xfrm>
            <a:off x="4480850" y="5262182"/>
            <a:ext cx="75180" cy="198552"/>
          </a:xfrm>
          <a:custGeom>
            <a:avLst/>
            <a:gdLst>
              <a:gd name="T0" fmla="*/ 0 w 104"/>
              <a:gd name="T1" fmla="*/ 206 h 206"/>
              <a:gd name="T2" fmla="*/ 104 w 104"/>
              <a:gd name="T3" fmla="*/ 83 h 206"/>
              <a:gd name="T4" fmla="*/ 0 w 104"/>
              <a:gd name="T5" fmla="*/ 0 h 206"/>
              <a:gd name="T6" fmla="*/ 0 w 104"/>
              <a:gd name="T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206">
                <a:moveTo>
                  <a:pt x="0" y="206"/>
                </a:moveTo>
                <a:lnTo>
                  <a:pt x="104" y="83"/>
                </a:lnTo>
                <a:lnTo>
                  <a:pt x="0" y="0"/>
                </a:lnTo>
                <a:lnTo>
                  <a:pt x="0" y="206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76"/>
          <p:cNvSpPr>
            <a:spLocks/>
          </p:cNvSpPr>
          <p:nvPr/>
        </p:nvSpPr>
        <p:spPr bwMode="auto">
          <a:xfrm>
            <a:off x="4660125" y="5262182"/>
            <a:ext cx="73734" cy="198552"/>
          </a:xfrm>
          <a:custGeom>
            <a:avLst/>
            <a:gdLst>
              <a:gd name="T0" fmla="*/ 102 w 102"/>
              <a:gd name="T1" fmla="*/ 206 h 206"/>
              <a:gd name="T2" fmla="*/ 102 w 102"/>
              <a:gd name="T3" fmla="*/ 0 h 206"/>
              <a:gd name="T4" fmla="*/ 0 w 102"/>
              <a:gd name="T5" fmla="*/ 83 h 206"/>
              <a:gd name="T6" fmla="*/ 102 w 102"/>
              <a:gd name="T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206">
                <a:moveTo>
                  <a:pt x="102" y="206"/>
                </a:moveTo>
                <a:lnTo>
                  <a:pt x="102" y="0"/>
                </a:lnTo>
                <a:lnTo>
                  <a:pt x="0" y="83"/>
                </a:lnTo>
                <a:lnTo>
                  <a:pt x="102" y="206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79"/>
          <p:cNvSpPr>
            <a:spLocks/>
          </p:cNvSpPr>
          <p:nvPr/>
        </p:nvSpPr>
        <p:spPr bwMode="auto">
          <a:xfrm>
            <a:off x="4485911" y="5348929"/>
            <a:ext cx="244334" cy="118553"/>
          </a:xfrm>
          <a:custGeom>
            <a:avLst/>
            <a:gdLst>
              <a:gd name="T0" fmla="*/ 338 w 338"/>
              <a:gd name="T1" fmla="*/ 123 h 123"/>
              <a:gd name="T2" fmla="*/ 336 w 338"/>
              <a:gd name="T3" fmla="*/ 123 h 123"/>
              <a:gd name="T4" fmla="*/ 232 w 338"/>
              <a:gd name="T5" fmla="*/ 0 h 123"/>
              <a:gd name="T6" fmla="*/ 168 w 338"/>
              <a:gd name="T7" fmla="*/ 50 h 123"/>
              <a:gd name="T8" fmla="*/ 104 w 338"/>
              <a:gd name="T9" fmla="*/ 0 h 123"/>
              <a:gd name="T10" fmla="*/ 0 w 338"/>
              <a:gd name="T11" fmla="*/ 123 h 123"/>
              <a:gd name="T12" fmla="*/ 0 w 338"/>
              <a:gd name="T13" fmla="*/ 123 h 123"/>
              <a:gd name="T14" fmla="*/ 338 w 338"/>
              <a:gd name="T15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123">
                <a:moveTo>
                  <a:pt x="338" y="123"/>
                </a:moveTo>
                <a:lnTo>
                  <a:pt x="336" y="123"/>
                </a:lnTo>
                <a:lnTo>
                  <a:pt x="232" y="0"/>
                </a:lnTo>
                <a:lnTo>
                  <a:pt x="168" y="50"/>
                </a:lnTo>
                <a:lnTo>
                  <a:pt x="104" y="0"/>
                </a:lnTo>
                <a:lnTo>
                  <a:pt x="0" y="123"/>
                </a:lnTo>
                <a:lnTo>
                  <a:pt x="0" y="123"/>
                </a:lnTo>
                <a:lnTo>
                  <a:pt x="338" y="123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80"/>
          <p:cNvSpPr>
            <a:spLocks/>
          </p:cNvSpPr>
          <p:nvPr/>
        </p:nvSpPr>
        <p:spPr bwMode="auto">
          <a:xfrm>
            <a:off x="4488079" y="5255437"/>
            <a:ext cx="240720" cy="130119"/>
          </a:xfrm>
          <a:custGeom>
            <a:avLst/>
            <a:gdLst>
              <a:gd name="T0" fmla="*/ 99 w 333"/>
              <a:gd name="T1" fmla="*/ 83 h 135"/>
              <a:gd name="T2" fmla="*/ 104 w 333"/>
              <a:gd name="T3" fmla="*/ 85 h 135"/>
              <a:gd name="T4" fmla="*/ 108 w 333"/>
              <a:gd name="T5" fmla="*/ 88 h 135"/>
              <a:gd name="T6" fmla="*/ 165 w 333"/>
              <a:gd name="T7" fmla="*/ 135 h 135"/>
              <a:gd name="T8" fmla="*/ 224 w 333"/>
              <a:gd name="T9" fmla="*/ 88 h 135"/>
              <a:gd name="T10" fmla="*/ 227 w 333"/>
              <a:gd name="T11" fmla="*/ 85 h 135"/>
              <a:gd name="T12" fmla="*/ 231 w 333"/>
              <a:gd name="T13" fmla="*/ 83 h 135"/>
              <a:gd name="T14" fmla="*/ 333 w 333"/>
              <a:gd name="T15" fmla="*/ 0 h 135"/>
              <a:gd name="T16" fmla="*/ 0 w 333"/>
              <a:gd name="T17" fmla="*/ 0 h 135"/>
              <a:gd name="T18" fmla="*/ 99 w 333"/>
              <a:gd name="T19" fmla="*/ 8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135">
                <a:moveTo>
                  <a:pt x="99" y="83"/>
                </a:moveTo>
                <a:lnTo>
                  <a:pt x="104" y="85"/>
                </a:lnTo>
                <a:lnTo>
                  <a:pt x="108" y="88"/>
                </a:lnTo>
                <a:lnTo>
                  <a:pt x="165" y="135"/>
                </a:lnTo>
                <a:lnTo>
                  <a:pt x="224" y="88"/>
                </a:lnTo>
                <a:lnTo>
                  <a:pt x="227" y="85"/>
                </a:lnTo>
                <a:lnTo>
                  <a:pt x="231" y="83"/>
                </a:lnTo>
                <a:lnTo>
                  <a:pt x="333" y="0"/>
                </a:lnTo>
                <a:lnTo>
                  <a:pt x="0" y="0"/>
                </a:lnTo>
                <a:lnTo>
                  <a:pt x="99" y="83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133"/>
          <p:cNvSpPr>
            <a:spLocks noEditPoints="1"/>
          </p:cNvSpPr>
          <p:nvPr/>
        </p:nvSpPr>
        <p:spPr bwMode="auto">
          <a:xfrm>
            <a:off x="2549749" y="5160193"/>
            <a:ext cx="172046" cy="372044"/>
          </a:xfrm>
          <a:custGeom>
            <a:avLst/>
            <a:gdLst>
              <a:gd name="T0" fmla="*/ 238 w 238"/>
              <a:gd name="T1" fmla="*/ 386 h 386"/>
              <a:gd name="T2" fmla="*/ 212 w 238"/>
              <a:gd name="T3" fmla="*/ 7 h 386"/>
              <a:gd name="T4" fmla="*/ 191 w 238"/>
              <a:gd name="T5" fmla="*/ 0 h 386"/>
              <a:gd name="T6" fmla="*/ 212 w 238"/>
              <a:gd name="T7" fmla="*/ 31 h 386"/>
              <a:gd name="T8" fmla="*/ 212 w 238"/>
              <a:gd name="T9" fmla="*/ 248 h 386"/>
              <a:gd name="T10" fmla="*/ 191 w 238"/>
              <a:gd name="T11" fmla="*/ 277 h 386"/>
              <a:gd name="T12" fmla="*/ 212 w 238"/>
              <a:gd name="T13" fmla="*/ 307 h 386"/>
              <a:gd name="T14" fmla="*/ 191 w 238"/>
              <a:gd name="T15" fmla="*/ 307 h 386"/>
              <a:gd name="T16" fmla="*/ 212 w 238"/>
              <a:gd name="T17" fmla="*/ 329 h 386"/>
              <a:gd name="T18" fmla="*/ 212 w 238"/>
              <a:gd name="T19" fmla="*/ 360 h 386"/>
              <a:gd name="T20" fmla="*/ 191 w 238"/>
              <a:gd name="T21" fmla="*/ 386 h 386"/>
              <a:gd name="T22" fmla="*/ 168 w 238"/>
              <a:gd name="T23" fmla="*/ 7 h 386"/>
              <a:gd name="T24" fmla="*/ 118 w 238"/>
              <a:gd name="T25" fmla="*/ 31 h 386"/>
              <a:gd name="T26" fmla="*/ 191 w 238"/>
              <a:gd name="T27" fmla="*/ 0 h 386"/>
              <a:gd name="T28" fmla="*/ 168 w 238"/>
              <a:gd name="T29" fmla="*/ 0 h 386"/>
              <a:gd name="T30" fmla="*/ 191 w 238"/>
              <a:gd name="T31" fmla="*/ 386 h 386"/>
              <a:gd name="T32" fmla="*/ 168 w 238"/>
              <a:gd name="T33" fmla="*/ 360 h 386"/>
              <a:gd name="T34" fmla="*/ 191 w 238"/>
              <a:gd name="T35" fmla="*/ 329 h 386"/>
              <a:gd name="T36" fmla="*/ 168 w 238"/>
              <a:gd name="T37" fmla="*/ 307 h 386"/>
              <a:gd name="T38" fmla="*/ 191 w 238"/>
              <a:gd name="T39" fmla="*/ 277 h 386"/>
              <a:gd name="T40" fmla="*/ 118 w 238"/>
              <a:gd name="T41" fmla="*/ 248 h 386"/>
              <a:gd name="T42" fmla="*/ 142 w 238"/>
              <a:gd name="T43" fmla="*/ 277 h 386"/>
              <a:gd name="T44" fmla="*/ 142 w 238"/>
              <a:gd name="T45" fmla="*/ 307 h 386"/>
              <a:gd name="T46" fmla="*/ 118 w 238"/>
              <a:gd name="T47" fmla="*/ 329 h 386"/>
              <a:gd name="T48" fmla="*/ 142 w 238"/>
              <a:gd name="T49" fmla="*/ 360 h 386"/>
              <a:gd name="T50" fmla="*/ 118 w 238"/>
              <a:gd name="T51" fmla="*/ 360 h 386"/>
              <a:gd name="T52" fmla="*/ 118 w 238"/>
              <a:gd name="T53" fmla="*/ 7 h 386"/>
              <a:gd name="T54" fmla="*/ 47 w 238"/>
              <a:gd name="T55" fmla="*/ 31 h 386"/>
              <a:gd name="T56" fmla="*/ 118 w 238"/>
              <a:gd name="T57" fmla="*/ 7 h 386"/>
              <a:gd name="T58" fmla="*/ 47 w 238"/>
              <a:gd name="T59" fmla="*/ 386 h 386"/>
              <a:gd name="T60" fmla="*/ 118 w 238"/>
              <a:gd name="T61" fmla="*/ 360 h 386"/>
              <a:gd name="T62" fmla="*/ 97 w 238"/>
              <a:gd name="T63" fmla="*/ 329 h 386"/>
              <a:gd name="T64" fmla="*/ 118 w 238"/>
              <a:gd name="T65" fmla="*/ 307 h 386"/>
              <a:gd name="T66" fmla="*/ 97 w 238"/>
              <a:gd name="T67" fmla="*/ 277 h 386"/>
              <a:gd name="T68" fmla="*/ 118 w 238"/>
              <a:gd name="T69" fmla="*/ 248 h 386"/>
              <a:gd name="T70" fmla="*/ 47 w 238"/>
              <a:gd name="T71" fmla="*/ 277 h 386"/>
              <a:gd name="T72" fmla="*/ 71 w 238"/>
              <a:gd name="T73" fmla="*/ 307 h 386"/>
              <a:gd name="T74" fmla="*/ 47 w 238"/>
              <a:gd name="T75" fmla="*/ 307 h 386"/>
              <a:gd name="T76" fmla="*/ 71 w 238"/>
              <a:gd name="T77" fmla="*/ 329 h 386"/>
              <a:gd name="T78" fmla="*/ 71 w 238"/>
              <a:gd name="T79" fmla="*/ 360 h 386"/>
              <a:gd name="T80" fmla="*/ 47 w 238"/>
              <a:gd name="T81" fmla="*/ 386 h 386"/>
              <a:gd name="T82" fmla="*/ 0 w 238"/>
              <a:gd name="T83" fmla="*/ 7 h 386"/>
              <a:gd name="T84" fmla="*/ 47 w 238"/>
              <a:gd name="T85" fmla="*/ 386 h 386"/>
              <a:gd name="T86" fmla="*/ 26 w 238"/>
              <a:gd name="T87" fmla="*/ 360 h 386"/>
              <a:gd name="T88" fmla="*/ 47 w 238"/>
              <a:gd name="T89" fmla="*/ 329 h 386"/>
              <a:gd name="T90" fmla="*/ 26 w 238"/>
              <a:gd name="T91" fmla="*/ 307 h 386"/>
              <a:gd name="T92" fmla="*/ 47 w 238"/>
              <a:gd name="T93" fmla="*/ 277 h 386"/>
              <a:gd name="T94" fmla="*/ 26 w 238"/>
              <a:gd name="T95" fmla="*/ 248 h 386"/>
              <a:gd name="T96" fmla="*/ 47 w 238"/>
              <a:gd name="T97" fmla="*/ 3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8" h="386">
                <a:moveTo>
                  <a:pt x="191" y="386"/>
                </a:moveTo>
                <a:lnTo>
                  <a:pt x="238" y="386"/>
                </a:lnTo>
                <a:lnTo>
                  <a:pt x="238" y="7"/>
                </a:lnTo>
                <a:lnTo>
                  <a:pt x="212" y="7"/>
                </a:lnTo>
                <a:lnTo>
                  <a:pt x="212" y="0"/>
                </a:lnTo>
                <a:lnTo>
                  <a:pt x="191" y="0"/>
                </a:lnTo>
                <a:lnTo>
                  <a:pt x="191" y="31"/>
                </a:lnTo>
                <a:lnTo>
                  <a:pt x="212" y="31"/>
                </a:lnTo>
                <a:lnTo>
                  <a:pt x="212" y="248"/>
                </a:lnTo>
                <a:lnTo>
                  <a:pt x="212" y="248"/>
                </a:lnTo>
                <a:lnTo>
                  <a:pt x="191" y="248"/>
                </a:lnTo>
                <a:lnTo>
                  <a:pt x="191" y="277"/>
                </a:lnTo>
                <a:lnTo>
                  <a:pt x="212" y="277"/>
                </a:lnTo>
                <a:lnTo>
                  <a:pt x="212" y="307"/>
                </a:lnTo>
                <a:lnTo>
                  <a:pt x="212" y="307"/>
                </a:lnTo>
                <a:lnTo>
                  <a:pt x="191" y="307"/>
                </a:lnTo>
                <a:lnTo>
                  <a:pt x="191" y="329"/>
                </a:lnTo>
                <a:lnTo>
                  <a:pt x="212" y="329"/>
                </a:lnTo>
                <a:lnTo>
                  <a:pt x="212" y="360"/>
                </a:lnTo>
                <a:lnTo>
                  <a:pt x="212" y="360"/>
                </a:lnTo>
                <a:lnTo>
                  <a:pt x="191" y="360"/>
                </a:lnTo>
                <a:lnTo>
                  <a:pt x="191" y="386"/>
                </a:lnTo>
                <a:close/>
                <a:moveTo>
                  <a:pt x="168" y="0"/>
                </a:moveTo>
                <a:lnTo>
                  <a:pt x="168" y="7"/>
                </a:lnTo>
                <a:lnTo>
                  <a:pt x="118" y="7"/>
                </a:lnTo>
                <a:lnTo>
                  <a:pt x="118" y="31"/>
                </a:lnTo>
                <a:lnTo>
                  <a:pt x="191" y="31"/>
                </a:lnTo>
                <a:lnTo>
                  <a:pt x="191" y="0"/>
                </a:lnTo>
                <a:lnTo>
                  <a:pt x="168" y="0"/>
                </a:lnTo>
                <a:lnTo>
                  <a:pt x="168" y="0"/>
                </a:lnTo>
                <a:close/>
                <a:moveTo>
                  <a:pt x="118" y="386"/>
                </a:moveTo>
                <a:lnTo>
                  <a:pt x="191" y="386"/>
                </a:lnTo>
                <a:lnTo>
                  <a:pt x="191" y="360"/>
                </a:lnTo>
                <a:lnTo>
                  <a:pt x="168" y="360"/>
                </a:lnTo>
                <a:lnTo>
                  <a:pt x="168" y="329"/>
                </a:lnTo>
                <a:lnTo>
                  <a:pt x="191" y="329"/>
                </a:lnTo>
                <a:lnTo>
                  <a:pt x="191" y="307"/>
                </a:lnTo>
                <a:lnTo>
                  <a:pt x="168" y="307"/>
                </a:lnTo>
                <a:lnTo>
                  <a:pt x="168" y="277"/>
                </a:lnTo>
                <a:lnTo>
                  <a:pt x="191" y="277"/>
                </a:lnTo>
                <a:lnTo>
                  <a:pt x="191" y="248"/>
                </a:lnTo>
                <a:lnTo>
                  <a:pt x="118" y="248"/>
                </a:lnTo>
                <a:lnTo>
                  <a:pt x="118" y="277"/>
                </a:lnTo>
                <a:lnTo>
                  <a:pt x="142" y="277"/>
                </a:lnTo>
                <a:lnTo>
                  <a:pt x="142" y="307"/>
                </a:lnTo>
                <a:lnTo>
                  <a:pt x="142" y="307"/>
                </a:lnTo>
                <a:lnTo>
                  <a:pt x="118" y="307"/>
                </a:lnTo>
                <a:lnTo>
                  <a:pt x="118" y="329"/>
                </a:lnTo>
                <a:lnTo>
                  <a:pt x="142" y="329"/>
                </a:lnTo>
                <a:lnTo>
                  <a:pt x="142" y="360"/>
                </a:lnTo>
                <a:lnTo>
                  <a:pt x="142" y="360"/>
                </a:lnTo>
                <a:lnTo>
                  <a:pt x="118" y="360"/>
                </a:lnTo>
                <a:lnTo>
                  <a:pt x="118" y="386"/>
                </a:lnTo>
                <a:close/>
                <a:moveTo>
                  <a:pt x="118" y="7"/>
                </a:moveTo>
                <a:lnTo>
                  <a:pt x="47" y="7"/>
                </a:lnTo>
                <a:lnTo>
                  <a:pt x="47" y="31"/>
                </a:lnTo>
                <a:lnTo>
                  <a:pt x="118" y="31"/>
                </a:lnTo>
                <a:lnTo>
                  <a:pt x="118" y="7"/>
                </a:lnTo>
                <a:lnTo>
                  <a:pt x="118" y="7"/>
                </a:lnTo>
                <a:close/>
                <a:moveTo>
                  <a:pt x="47" y="386"/>
                </a:moveTo>
                <a:lnTo>
                  <a:pt x="118" y="386"/>
                </a:lnTo>
                <a:lnTo>
                  <a:pt x="118" y="360"/>
                </a:lnTo>
                <a:lnTo>
                  <a:pt x="97" y="360"/>
                </a:lnTo>
                <a:lnTo>
                  <a:pt x="97" y="329"/>
                </a:lnTo>
                <a:lnTo>
                  <a:pt x="118" y="329"/>
                </a:lnTo>
                <a:lnTo>
                  <a:pt x="118" y="307"/>
                </a:lnTo>
                <a:lnTo>
                  <a:pt x="97" y="307"/>
                </a:lnTo>
                <a:lnTo>
                  <a:pt x="97" y="277"/>
                </a:lnTo>
                <a:lnTo>
                  <a:pt x="118" y="277"/>
                </a:lnTo>
                <a:lnTo>
                  <a:pt x="118" y="248"/>
                </a:lnTo>
                <a:lnTo>
                  <a:pt x="47" y="248"/>
                </a:lnTo>
                <a:lnTo>
                  <a:pt x="47" y="277"/>
                </a:lnTo>
                <a:lnTo>
                  <a:pt x="71" y="277"/>
                </a:lnTo>
                <a:lnTo>
                  <a:pt x="71" y="307"/>
                </a:lnTo>
                <a:lnTo>
                  <a:pt x="71" y="307"/>
                </a:lnTo>
                <a:lnTo>
                  <a:pt x="47" y="307"/>
                </a:lnTo>
                <a:lnTo>
                  <a:pt x="47" y="329"/>
                </a:lnTo>
                <a:lnTo>
                  <a:pt x="71" y="329"/>
                </a:lnTo>
                <a:lnTo>
                  <a:pt x="71" y="360"/>
                </a:lnTo>
                <a:lnTo>
                  <a:pt x="71" y="360"/>
                </a:lnTo>
                <a:lnTo>
                  <a:pt x="47" y="360"/>
                </a:lnTo>
                <a:lnTo>
                  <a:pt x="47" y="386"/>
                </a:lnTo>
                <a:close/>
                <a:moveTo>
                  <a:pt x="47" y="7"/>
                </a:moveTo>
                <a:lnTo>
                  <a:pt x="0" y="7"/>
                </a:lnTo>
                <a:lnTo>
                  <a:pt x="0" y="386"/>
                </a:lnTo>
                <a:lnTo>
                  <a:pt x="47" y="386"/>
                </a:lnTo>
                <a:lnTo>
                  <a:pt x="47" y="360"/>
                </a:lnTo>
                <a:lnTo>
                  <a:pt x="26" y="360"/>
                </a:lnTo>
                <a:lnTo>
                  <a:pt x="26" y="329"/>
                </a:lnTo>
                <a:lnTo>
                  <a:pt x="47" y="329"/>
                </a:lnTo>
                <a:lnTo>
                  <a:pt x="47" y="307"/>
                </a:lnTo>
                <a:lnTo>
                  <a:pt x="26" y="307"/>
                </a:lnTo>
                <a:lnTo>
                  <a:pt x="26" y="277"/>
                </a:lnTo>
                <a:lnTo>
                  <a:pt x="47" y="277"/>
                </a:lnTo>
                <a:lnTo>
                  <a:pt x="47" y="248"/>
                </a:lnTo>
                <a:lnTo>
                  <a:pt x="26" y="248"/>
                </a:lnTo>
                <a:lnTo>
                  <a:pt x="26" y="31"/>
                </a:lnTo>
                <a:lnTo>
                  <a:pt x="47" y="31"/>
                </a:lnTo>
                <a:lnTo>
                  <a:pt x="47" y="7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1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/>
      <p:bldP spid="30" grpId="0" animBg="1"/>
      <p:bldP spid="36" grpId="0" animBg="1"/>
      <p:bldP spid="3" grpId="0"/>
      <p:bldP spid="7" grpId="0"/>
      <p:bldP spid="39" grpId="0" animBg="1"/>
      <p:bldP spid="45" grpId="0" animBg="1"/>
      <p:bldP spid="46" grpId="0" animBg="1"/>
      <p:bldP spid="47" grpId="0" animBg="1"/>
      <p:bldP spid="4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114" y="1471943"/>
            <a:ext cx="2375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6D6D"/>
                </a:solidFill>
                <a:latin typeface="Raleway" panose="020B0003030101060003" pitchFamily="34" charset="0"/>
              </a:rPr>
              <a:t>Тема мониторинга</a:t>
            </a:r>
            <a:endParaRPr lang="id-ID" sz="2000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776" y="562340"/>
            <a:ext cx="501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cap="all" dirty="0">
                <a:solidFill>
                  <a:srgbClr val="7F7F7F"/>
                </a:solidFill>
                <a:latin typeface="Roboto Light"/>
                <a:cs typeface="Roboto Light"/>
              </a:rPr>
              <a:t>Методология </a:t>
            </a:r>
            <a:r>
              <a:rPr lang="ru-RU" sz="2400" b="1" cap="all" dirty="0" smtClean="0">
                <a:solidFill>
                  <a:srgbClr val="FF6D6D"/>
                </a:solidFill>
                <a:latin typeface="Roboto Light"/>
                <a:cs typeface="Roboto Light"/>
              </a:rPr>
              <a:t>мониторинга</a:t>
            </a:r>
            <a:endParaRPr lang="en-US" sz="2400" b="1" cap="all" dirty="0">
              <a:solidFill>
                <a:srgbClr val="FF6D6D"/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76" y="1872054"/>
            <a:ext cx="354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Проведение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мониторинга качества оказания государственных и муниципальных услуг в МФЦ на территории Ивановской области в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2018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году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Freeform 204"/>
          <p:cNvSpPr>
            <a:spLocks noEditPoints="1"/>
          </p:cNvSpPr>
          <p:nvPr/>
        </p:nvSpPr>
        <p:spPr bwMode="auto">
          <a:xfrm>
            <a:off x="4714642" y="1872054"/>
            <a:ext cx="562565" cy="3013510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Freeform 196"/>
          <p:cNvSpPr>
            <a:spLocks noEditPoints="1"/>
          </p:cNvSpPr>
          <p:nvPr/>
        </p:nvSpPr>
        <p:spPr bwMode="auto">
          <a:xfrm>
            <a:off x="5357062" y="2154436"/>
            <a:ext cx="768238" cy="3193326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" name="Freeform 200"/>
          <p:cNvSpPr>
            <a:spLocks noEditPoints="1"/>
          </p:cNvSpPr>
          <p:nvPr/>
        </p:nvSpPr>
        <p:spPr bwMode="auto">
          <a:xfrm>
            <a:off x="8050757" y="1872054"/>
            <a:ext cx="732821" cy="3087476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" name="Freeform 208"/>
          <p:cNvSpPr>
            <a:spLocks noEditPoints="1"/>
          </p:cNvSpPr>
          <p:nvPr/>
        </p:nvSpPr>
        <p:spPr bwMode="auto">
          <a:xfrm>
            <a:off x="7369050" y="2154437"/>
            <a:ext cx="652739" cy="3235853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" name="Freeform 192"/>
          <p:cNvSpPr>
            <a:spLocks noEditPoints="1"/>
          </p:cNvSpPr>
          <p:nvPr/>
        </p:nvSpPr>
        <p:spPr bwMode="auto">
          <a:xfrm>
            <a:off x="6270701" y="2243313"/>
            <a:ext cx="1077748" cy="3395211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3" name="Rectangle 4"/>
          <p:cNvSpPr/>
          <p:nvPr/>
        </p:nvSpPr>
        <p:spPr>
          <a:xfrm>
            <a:off x="-212279" y="3263431"/>
            <a:ext cx="354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6D6D"/>
                </a:solidFill>
                <a:latin typeface="Raleway" panose="020B0003030101060003" pitchFamily="34" charset="0"/>
              </a:rPr>
              <a:t>      География мониторинга</a:t>
            </a:r>
            <a:endParaRPr lang="id-ID" sz="2000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76" y="3663541"/>
            <a:ext cx="35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Ивановская область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5" name="TextBox 116"/>
          <p:cNvSpPr txBox="1">
            <a:spLocks noChangeArrowheads="1"/>
          </p:cNvSpPr>
          <p:nvPr/>
        </p:nvSpPr>
        <p:spPr bwMode="auto">
          <a:xfrm>
            <a:off x="1615639" y="6427211"/>
            <a:ext cx="42242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280000" y="4149080"/>
            <a:ext cx="2811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6D6D"/>
                </a:solidFill>
                <a:latin typeface="Raleway" panose="020B0003030101060003" pitchFamily="34" charset="0"/>
              </a:rPr>
              <a:t>Предмет мониторинга</a:t>
            </a:r>
            <a:endParaRPr lang="id-ID" sz="2000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208" y="4549190"/>
            <a:ext cx="35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Изучение основных параметров качества предоставления государственных и муниципальных услуг в МФЦ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8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76" y="557087"/>
            <a:ext cx="3596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ЦЕЛИ </a:t>
            </a: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МОНИТОРИНГА</a:t>
            </a:r>
            <a:endParaRPr lang="id-ID" sz="24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76" y="1522349"/>
            <a:ext cx="7978449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повышение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качества предоставления массовых и общественно значимых государственных и муниципальных услуг на базе МФЦ Ивановской области;</a:t>
            </a: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снижение административных барьеров, финансовых и временных издержек граждан и представителей бизнес-сообщества Ивановской области при получении массовых и общественно значимых государственных и муниципальных услуг на базе МФЦ Ивановской области;</a:t>
            </a: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повышение эффективности и результативности деятельности органов исполнительных власти Ивановской области и органов местного самоуправления муниципальных образований Ивановской области при взаимодействии с МФЦ.</a:t>
            </a: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endParaRPr lang="ru-RU" sz="13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0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76" y="557087"/>
            <a:ext cx="395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ЗАДАЧИ </a:t>
            </a: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МОНИТОРИНГА</a:t>
            </a:r>
            <a:endParaRPr lang="id-ID" sz="24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76" y="1522349"/>
            <a:ext cx="7978449" cy="257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методическое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сопровождение проведения мониторинга качества оказания государственных и муниципальных услуг на базе МФЦ на территории Ивановской области;</a:t>
            </a: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организационное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сопровождение проведения мониторинга качества оказания государственных и муниципальных услуг на базе МФЦ на территории Ивановской области.</a:t>
            </a: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endParaRPr lang="ru-RU" sz="13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3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76" y="557087"/>
            <a:ext cx="421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ОБЪЕКТЫ </a:t>
            </a:r>
            <a:r>
              <a:rPr lang="ru-RU" sz="24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МОНИТОРИНГА</a:t>
            </a:r>
            <a:endParaRPr lang="id-ID" sz="24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76" y="1522349"/>
            <a:ext cx="7978449" cy="443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x-none" sz="1600" cap="all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нормативно 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правовые акты, регулирующие предоставление услуг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 в МФЦ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, устанавливающие требования к исследуемым параметрам их качества и доступности;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практика предоставления исследуемых услуг, применения установленных требований к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 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их качеству и доступности;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оценк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 гражданами и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представителями 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бизнес-сообщества качества и доступности услуг, в том числе по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 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рассматриваемым параметрам, их ожидания улучшения качества и доступности услуг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, полученные на основе проведения социологических опросов заявителей в МФЦ Ивановской области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.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endParaRPr lang="ru-RU" sz="14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7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2"/>
          <p:cNvSpPr txBox="1">
            <a:spLocks noChangeArrowheads="1"/>
          </p:cNvSpPr>
          <p:nvPr/>
        </p:nvSpPr>
        <p:spPr bwMode="auto">
          <a:xfrm>
            <a:off x="850105" y="2132856"/>
            <a:ext cx="73794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3600" b="1" i="1" cap="all" dirty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РЕЗУЛЬТАТЫ </a:t>
            </a:r>
            <a:r>
              <a:rPr lang="ru-RU" sz="3600" b="1" i="1" cap="all" dirty="0" smtClean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ИССЛЕДОВАНИЯ</a:t>
            </a:r>
          </a:p>
          <a:p>
            <a:pPr algn="ctr" eaLnBrk="1" hangingPunct="1"/>
            <a:endParaRPr lang="ru-RU" sz="3600" b="1" i="1" cap="all" dirty="0">
              <a:solidFill>
                <a:schemeClr val="bg1">
                  <a:lumMod val="85000"/>
                </a:schemeClr>
              </a:solidFill>
              <a:latin typeface="Roboto Light" pitchFamily="2" charset="0"/>
              <a:ea typeface="Roboto Condensed" pitchFamily="2" charset="0"/>
              <a:cs typeface="Roboto Light"/>
            </a:endParaRPr>
          </a:p>
          <a:p>
            <a:pPr algn="ctr" eaLnBrk="1" hangingPunct="1"/>
            <a:r>
              <a:rPr lang="ru-RU" sz="3600" b="1" cap="all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оценка фактических </a:t>
            </a:r>
            <a:r>
              <a:rPr lang="ru-RU" sz="3600" b="1" cap="all" dirty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значений </a:t>
            </a:r>
            <a:r>
              <a:rPr lang="ru-RU" sz="3600" b="1" cap="all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параметров </a:t>
            </a:r>
            <a:r>
              <a:rPr lang="ru-RU" sz="3600" b="1" cap="all" dirty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качества и доступности исследуемых </a:t>
            </a:r>
            <a:r>
              <a:rPr lang="ru-RU" sz="3600" b="1" cap="all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услуг</a:t>
            </a:r>
            <a:endParaRPr lang="ru-RU" sz="3600" b="1" cap="all" dirty="0">
              <a:solidFill>
                <a:schemeClr val="bg1"/>
              </a:solidFill>
              <a:latin typeface="Roboto Light" pitchFamily="2" charset="0"/>
              <a:ea typeface="Roboto Condensed" pitchFamily="2" charset="0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13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необходимость повторного 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обращения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заявителей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за получением государственных (муниципальных) услуг в МФЦ</a:t>
            </a: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3835997"/>
              </p:ext>
            </p:extLst>
          </p:nvPr>
        </p:nvGraphicFramePr>
        <p:xfrm>
          <a:off x="1187624" y="1427421"/>
          <a:ext cx="6984776" cy="466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42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основные затруднения, возникающие при получении услуги в </a:t>
            </a:r>
            <a:r>
              <a:rPr lang="ru-RU" cap="all" dirty="0" err="1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мфц</a:t>
            </a:r>
            <a:endParaRPr lang="ru-RU" b="1" cap="all" dirty="0">
              <a:solidFill>
                <a:srgbClr val="FF6D6D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80098157"/>
              </p:ext>
            </p:extLst>
          </p:nvPr>
        </p:nvGraphicFramePr>
        <p:xfrm>
          <a:off x="582776" y="1150422"/>
          <a:ext cx="8165688" cy="487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76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доброжелательность,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удовлетворенность различными параметрами оказания государственных услуг</a:t>
            </a:r>
            <a:endParaRPr lang="ru-RU" b="1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35/2018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394508"/>
              </p:ext>
            </p:extLst>
          </p:nvPr>
        </p:nvGraphicFramePr>
        <p:xfrm>
          <a:off x="925280" y="1427421"/>
          <a:ext cx="7463144" cy="466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9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519</Words>
  <Application>Microsoft Office PowerPoint</Application>
  <PresentationFormat>Экран (4:3)</PresentationFormat>
  <Paragraphs>74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tarabceva</cp:lastModifiedBy>
  <cp:revision>85</cp:revision>
  <cp:lastPrinted>2015-12-11T12:57:03Z</cp:lastPrinted>
  <dcterms:created xsi:type="dcterms:W3CDTF">2015-12-11T08:42:31Z</dcterms:created>
  <dcterms:modified xsi:type="dcterms:W3CDTF">2019-03-26T07:55:10Z</dcterms:modified>
</cp:coreProperties>
</file>