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304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305" r:id="rId12"/>
    <p:sldId id="306" r:id="rId13"/>
    <p:sldId id="307" r:id="rId14"/>
    <p:sldId id="303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49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\&#1086;&#1073;&#1084;&#1077;&#1085;\&#1040;&#1085;&#1103;\&#1048;&#1074;&#1072;&#1085;&#1086;&#1074;&#1089;&#1082;&#1080;&#1077;%20&#1052;&#1060;&#1062;,%202018\&#1051;&#1080;&#1085;&#1077;&#1081;&#1082;&#1080;%20&#1054;&#1059;%20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\&#1086;&#1073;&#1084;&#1077;&#1085;\&#1040;&#1085;&#1103;\&#1048;&#1074;&#1072;&#1085;&#1086;&#1074;&#1089;&#1082;&#1080;&#1077;%20&#1052;&#1060;&#1062;,%202018\&#1051;&#1080;&#1085;&#1077;&#1081;&#1082;&#1080;%20&#1054;&#1059;%202018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0.10\&#1086;&#1073;&#1084;&#1077;&#1085;\&#1040;&#1085;&#1103;\&#1048;&#1074;&#1072;&#1085;&#1086;&#1074;&#1089;&#1082;&#1080;&#1077;%20&#1052;&#1060;&#1062;,%202018\&#1051;&#1080;&#1085;&#1077;&#1081;&#1082;&#1080;%20&#1054;&#1059;%20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\&#1086;&#1073;&#1084;&#1077;&#1085;\&#1040;&#1085;&#1103;\&#1048;&#1074;&#1072;&#1085;&#1086;&#1074;&#1089;&#1082;&#1080;&#1077;%20&#1052;&#1060;&#1062;,%202018\&#1051;&#1080;&#1085;&#1077;&#1081;&#1082;&#1080;%20&#1054;&#1059;%2020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\&#1086;&#1073;&#1084;&#1077;&#1085;\&#1040;&#1085;&#1103;\&#1048;&#1074;&#1072;&#1085;&#1086;&#1074;&#1089;&#1082;&#1080;&#1077;%20&#1052;&#1060;&#1062;,%202018\&#1051;&#1080;&#1085;&#1077;&#1081;&#1082;&#1080;%20&#1054;&#1059;%2020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\&#1086;&#1073;&#1084;&#1077;&#1085;\&#1040;&#1085;&#1103;\&#1048;&#1074;&#1072;&#1085;&#1086;&#1074;&#1089;&#1082;&#1080;&#1077;%20&#1052;&#1060;&#1062;,%202018\&#1051;&#1080;&#1085;&#1077;&#1081;&#1082;&#1080;%20&#1054;&#1059;%20201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\&#1086;&#1073;&#1084;&#1077;&#1085;\&#1040;&#1085;&#1103;\&#1048;&#1074;&#1072;&#1085;&#1086;&#1074;&#1089;&#1082;&#1080;&#1077;%20&#1052;&#1060;&#1062;,%202018\&#1051;&#1080;&#1085;&#1077;&#1081;&#1082;&#1080;%20&#1054;&#1059;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8"/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0.2136712598425197"/>
                  <c:y val="7.291666666666667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Да
6.4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8618952318460191"/>
                  <c:y val="-0.1596062992125984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#,##0.0" sourceLinked="0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в2!$B$2:$B$3</c:f>
              <c:strCache>
                <c:ptCount val="2"/>
                <c:pt idx="0">
                  <c:v>Да, укажите количество обращений и наименование органа (организации)</c:v>
                </c:pt>
                <c:pt idx="1">
                  <c:v>Нет</c:v>
                </c:pt>
              </c:strCache>
            </c:strRef>
          </c:cat>
          <c:val>
            <c:numRef>
              <c:f>в2!$C$2:$C$3</c:f>
              <c:numCache>
                <c:formatCode>0.0</c:formatCode>
                <c:ptCount val="2"/>
                <c:pt idx="0">
                  <c:v>6.4166666666666696</c:v>
                </c:pt>
                <c:pt idx="1">
                  <c:v>93.5833333333333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в3!$B$2:$B$12</c:f>
              <c:strCache>
                <c:ptCount val="11"/>
                <c:pt idx="0">
                  <c:v>Затруднений не возникает</c:v>
                </c:pt>
                <c:pt idx="1">
                  <c:v>Большие очереди</c:v>
                </c:pt>
                <c:pt idx="2">
                  <c:v>Сложность заполнения официальных бланков</c:v>
                </c:pt>
                <c:pt idx="3">
                  <c:v>Недостаточный профессиональный уровень работников</c:v>
                </c:pt>
                <c:pt idx="4">
                  <c:v>Отсутствие наглядной информации о порядке получения государственной услуги</c:v>
                </c:pt>
                <c:pt idx="5">
                  <c:v>Неудобный режим работы</c:v>
                </c:pt>
                <c:pt idx="6">
                  <c:v>Отсутствие необходимой информации об услугах (формы отчетности, порядок предоставления, действующие налоги и сборы и др.</c:v>
                </c:pt>
                <c:pt idx="7">
                  <c:v>Отсутствие возможности получить консультацию или справочную информацию в МФЦ или государственном органе</c:v>
                </c:pt>
                <c:pt idx="8">
                  <c:v>Низкая культура работников</c:v>
                </c:pt>
                <c:pt idx="9">
                  <c:v>Дороговизна услуг (пошлин, платежей)</c:v>
                </c:pt>
                <c:pt idx="10">
                  <c:v>Другое, укажите сами</c:v>
                </c:pt>
              </c:strCache>
            </c:strRef>
          </c:cat>
          <c:val>
            <c:numRef>
              <c:f>в3!$C$2:$C$12</c:f>
              <c:numCache>
                <c:formatCode>0.0</c:formatCode>
                <c:ptCount val="11"/>
                <c:pt idx="0">
                  <c:v>83.8333333333333</c:v>
                </c:pt>
                <c:pt idx="1">
                  <c:v>4.75</c:v>
                </c:pt>
                <c:pt idx="2">
                  <c:v>1.4166666666666701</c:v>
                </c:pt>
                <c:pt idx="3">
                  <c:v>1.1666666666666701</c:v>
                </c:pt>
                <c:pt idx="4">
                  <c:v>1</c:v>
                </c:pt>
                <c:pt idx="5">
                  <c:v>0.75</c:v>
                </c:pt>
                <c:pt idx="6">
                  <c:v>0.33333333333333298</c:v>
                </c:pt>
                <c:pt idx="7">
                  <c:v>0.25</c:v>
                </c:pt>
                <c:pt idx="8">
                  <c:v>0.16666666666666699</c:v>
                </c:pt>
                <c:pt idx="9">
                  <c:v>8.3333333333333301E-2</c:v>
                </c:pt>
                <c:pt idx="10">
                  <c:v>6.8333333333333304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2377344"/>
        <c:axId val="103416960"/>
      </c:barChart>
      <c:catAx>
        <c:axId val="6237734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03416960"/>
        <c:crosses val="autoZero"/>
        <c:auto val="1"/>
        <c:lblAlgn val="ctr"/>
        <c:lblOffset val="100"/>
        <c:noMultiLvlLbl val="0"/>
      </c:catAx>
      <c:valAx>
        <c:axId val="103416960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6237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'в4-8'!$E$9:$E$13</c:f>
              <c:strCache>
                <c:ptCount val="5"/>
                <c:pt idx="0">
                  <c:v> доступность информации о порядке предоставления услуги</c:v>
                </c:pt>
                <c:pt idx="1">
                  <c:v> комфортностью помещений</c:v>
                </c:pt>
                <c:pt idx="2">
                  <c:v>вежливость и компетентность сотрудников</c:v>
                </c:pt>
                <c:pt idx="3">
                  <c:v>общее время предоставления услуги</c:v>
                </c:pt>
                <c:pt idx="4">
                  <c:v>время ожидания в очереди при получении результата услуги</c:v>
                </c:pt>
              </c:strCache>
            </c:strRef>
          </c:cat>
          <c:val>
            <c:numRef>
              <c:f>'в4-8'!$F$9:$F$13</c:f>
              <c:numCache>
                <c:formatCode>0.00</c:formatCode>
                <c:ptCount val="5"/>
                <c:pt idx="0">
                  <c:v>4.8724999999999996</c:v>
                </c:pt>
                <c:pt idx="1">
                  <c:v>4.8758333333333352</c:v>
                </c:pt>
                <c:pt idx="2">
                  <c:v>4.908333333333335</c:v>
                </c:pt>
                <c:pt idx="3">
                  <c:v>4.8166666666666655</c:v>
                </c:pt>
                <c:pt idx="4">
                  <c:v>4.7608333333333324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5518976"/>
        <c:axId val="105521920"/>
      </c:barChart>
      <c:catAx>
        <c:axId val="1055189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05521920"/>
        <c:crosses val="autoZero"/>
        <c:auto val="1"/>
        <c:lblAlgn val="ctr"/>
        <c:lblOffset val="100"/>
        <c:noMultiLvlLbl val="0"/>
      </c:catAx>
      <c:valAx>
        <c:axId val="10552192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0551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0.2136712598425197"/>
                  <c:y val="7.29166666666666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1364789171468508"/>
                  <c:y val="8.45921718461265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3.2845055166012163E-3"/>
                  <c:y val="-9.00766918153875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6.2343111749863456E-2"/>
                  <c:y val="-0.1419341453643197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6.0016537763023042E-2"/>
                  <c:y val="-3.44690236438376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7.7796849078951194E-2"/>
                  <c:y val="0.1138770776311049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#,##0.0" sourceLinked="0"/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в9!$B$2:$B$7</c:f>
              <c:strCache>
                <c:ptCount val="6"/>
                <c:pt idx="0">
                  <c:v>0 мин. (очереди не было)</c:v>
                </c:pt>
                <c:pt idx="1">
                  <c:v>1-15 минут</c:v>
                </c:pt>
                <c:pt idx="2">
                  <c:v>16-30 минут</c:v>
                </c:pt>
                <c:pt idx="3">
                  <c:v>31-45 минут</c:v>
                </c:pt>
                <c:pt idx="4">
                  <c:v>46-60 минут</c:v>
                </c:pt>
                <c:pt idx="5">
                  <c:v>более 60 минут</c:v>
                </c:pt>
              </c:strCache>
            </c:strRef>
          </c:cat>
          <c:val>
            <c:numRef>
              <c:f>в9!$C$2:$C$7</c:f>
              <c:numCache>
                <c:formatCode>0.0</c:formatCode>
                <c:ptCount val="6"/>
                <c:pt idx="0">
                  <c:v>50.995024875621901</c:v>
                </c:pt>
                <c:pt idx="1">
                  <c:v>36.069651741293498</c:v>
                </c:pt>
                <c:pt idx="2">
                  <c:v>8.6235489220563792</c:v>
                </c:pt>
                <c:pt idx="3">
                  <c:v>3.1509121061359902</c:v>
                </c:pt>
                <c:pt idx="4">
                  <c:v>0.91210613598673296</c:v>
                </c:pt>
                <c:pt idx="5">
                  <c:v>0.248756218905473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77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0.16255038887156903"/>
                  <c:y val="1.64871157513082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7876949046383897"/>
                  <c:y val="0.1385199018638544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24753431683108587"/>
                  <c:y val="-4.46483001953200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5.5130743888578831E-2"/>
                  <c:y val="2.802155880493482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#,##0.0" sourceLinked="0"/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'в10-12'!$B$2:$B$5</c:f>
              <c:strCache>
                <c:ptCount val="4"/>
                <c:pt idx="0">
                  <c:v>Повысилось</c:v>
                </c:pt>
                <c:pt idx="1">
                  <c:v>Осталось прежним</c:v>
                </c:pt>
                <c:pt idx="2">
                  <c:v>Снизилось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'в10-12'!$C$2:$C$5</c:f>
              <c:numCache>
                <c:formatCode>0.0</c:formatCode>
                <c:ptCount val="4"/>
                <c:pt idx="0">
                  <c:v>2.6666666666666701</c:v>
                </c:pt>
                <c:pt idx="1">
                  <c:v>14.9166666666667</c:v>
                </c:pt>
                <c:pt idx="2">
                  <c:v>60.9166666666667</c:v>
                </c:pt>
                <c:pt idx="3">
                  <c:v>21.5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1"/>
            <c:bubble3D val="0"/>
          </c:dPt>
          <c:dPt>
            <c:idx val="2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-3.0996068020233102E-2"/>
                  <c:y val="-0.2130853654591163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8.5585824760410698E-2"/>
                  <c:y val="-0.197381734307628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5459301153928154"/>
                  <c:y val="-4.14813187349714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10305374892905664"/>
                  <c:y val="0.1381637311264906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8.3990996579767108E-2"/>
                  <c:y val="-0.158754012718639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#,##0.0" sourceLinked="0"/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'в10-12'!$B$6:$B$10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'в10-12'!$C$6:$C$10</c:f>
              <c:numCache>
                <c:formatCode>0.0</c:formatCode>
                <c:ptCount val="5"/>
                <c:pt idx="0">
                  <c:v>8.3333333333333301E-2</c:v>
                </c:pt>
                <c:pt idx="1">
                  <c:v>0.83333333333333304</c:v>
                </c:pt>
                <c:pt idx="2">
                  <c:v>3.3333333333333299</c:v>
                </c:pt>
                <c:pt idx="3">
                  <c:v>7</c:v>
                </c:pt>
                <c:pt idx="4">
                  <c:v>88.75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6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explosion val="13"/>
          </c:dPt>
          <c:dLbls>
            <c:dLbl>
              <c:idx val="0"/>
              <c:layout>
                <c:manualLayout>
                  <c:x val="0.15825424120835471"/>
                  <c:y val="-8.01548097009173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5.2345209722347914E-2"/>
                  <c:y val="0.18932533698895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5.8475036834957403E-2"/>
                  <c:y val="9.33212721806571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4.7840087996746702E-2"/>
                  <c:y val="1.832629443534179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#,##0.0" sourceLinked="0"/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'в10-12'!$B$11:$B$14</c:f>
              <c:strCache>
                <c:ptCount val="4"/>
                <c:pt idx="0">
                  <c:v>Повысилось</c:v>
                </c:pt>
                <c:pt idx="1">
                  <c:v>Осталось прежним</c:v>
                </c:pt>
                <c:pt idx="2">
                  <c:v>Снизилось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'в10-12'!$C$11:$C$14</c:f>
              <c:numCache>
                <c:formatCode>0.0</c:formatCode>
                <c:ptCount val="4"/>
                <c:pt idx="0">
                  <c:v>74</c:v>
                </c:pt>
                <c:pt idx="1">
                  <c:v>11.5833333333333</c:v>
                </c:pt>
                <c:pt idx="2">
                  <c:v>0.58333333333333304</c:v>
                </c:pt>
                <c:pt idx="3">
                  <c:v>13.8333333333333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0.73669</cdr:x>
      <cdr:y>0.02361</cdr:y>
    </cdr:from>
    <cdr:to>
      <cdr:x>0.96691</cdr:x>
      <cdr:y>0.19861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901440" y="64770"/>
          <a:ext cx="1219200" cy="48006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800">
              <a:latin typeface="Times New Roman" panose="02020603050405020304" pitchFamily="18" charset="0"/>
              <a:cs typeface="Times New Roman" panose="02020603050405020304" pitchFamily="18" charset="0"/>
            </a:rPr>
            <a:t>среднее</a:t>
          </a:r>
          <a:r>
            <a:rPr lang="ru-RU" sz="800" baseline="0">
              <a:latin typeface="Times New Roman" panose="02020603050405020304" pitchFamily="18" charset="0"/>
              <a:cs typeface="Times New Roman" panose="02020603050405020304" pitchFamily="18" charset="0"/>
            </a:rPr>
            <a:t> значение 4,85</a:t>
          </a:r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ECCF8AC-CE32-4A05-8375-43784E10D35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4F147DE-0ED5-4A63-A34A-2F875B088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904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AE6D9DF-D007-44B3-975A-039D050BAF1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D6077B3-649B-487F-9440-29D9DD7B0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6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160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77B3-649B-487F-9440-29D9DD7B00C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4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285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3282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328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3282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77B3-649B-487F-9440-29D9DD7B00C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77B3-649B-487F-9440-29D9DD7B00C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4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77B3-649B-487F-9440-29D9DD7B00C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49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77B3-649B-487F-9440-29D9DD7B00C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4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84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5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1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957726" y="1565213"/>
            <a:ext cx="6549781" cy="6614959"/>
            <a:chOff x="3943629" y="1765230"/>
            <a:chExt cx="8733041" cy="6614959"/>
          </a:xfrm>
        </p:grpSpPr>
        <p:sp>
          <p:nvSpPr>
            <p:cNvPr id="8" name="Donut 7"/>
            <p:cNvSpPr/>
            <p:nvPr userDrawn="1"/>
          </p:nvSpPr>
          <p:spPr>
            <a:xfrm rot="6104502">
              <a:off x="10513894" y="4182360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 userDrawn="1"/>
          </p:nvSpPr>
          <p:spPr>
            <a:xfrm rot="6104502">
              <a:off x="11635129" y="3232034"/>
              <a:ext cx="1041541" cy="1041541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 userDrawn="1"/>
          </p:nvSpPr>
          <p:spPr>
            <a:xfrm rot="6104502">
              <a:off x="4885213" y="5754088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/>
            <p:nvPr userDrawn="1"/>
          </p:nvSpPr>
          <p:spPr>
            <a:xfrm rot="6104502">
              <a:off x="9890317" y="6328310"/>
              <a:ext cx="1074806" cy="1074806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/>
            <p:nvPr userDrawn="1"/>
          </p:nvSpPr>
          <p:spPr>
            <a:xfrm rot="6104502">
              <a:off x="11280398" y="2773446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 rot="6104502">
              <a:off x="11255956" y="4096902"/>
              <a:ext cx="603202" cy="60320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4" name="Oval 13"/>
            <p:cNvSpPr/>
            <p:nvPr userDrawn="1"/>
          </p:nvSpPr>
          <p:spPr>
            <a:xfrm rot="6104502">
              <a:off x="10988857" y="3411415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5" name="Donut 14"/>
            <p:cNvSpPr/>
            <p:nvPr userDrawn="1"/>
          </p:nvSpPr>
          <p:spPr>
            <a:xfrm rot="20504502">
              <a:off x="8157576" y="4967821"/>
              <a:ext cx="1778283" cy="1778283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6" name="Donut 15"/>
            <p:cNvSpPr/>
            <p:nvPr userDrawn="1"/>
          </p:nvSpPr>
          <p:spPr>
            <a:xfrm rot="20504502">
              <a:off x="5967631" y="5517505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 rot="20504502">
              <a:off x="7106071" y="6040256"/>
              <a:ext cx="688490" cy="688490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8" name="Oval 17"/>
            <p:cNvSpPr/>
            <p:nvPr userDrawn="1"/>
          </p:nvSpPr>
          <p:spPr>
            <a:xfrm rot="20504502">
              <a:off x="8828367" y="4697538"/>
              <a:ext cx="536090" cy="536090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9" name="Donut 18"/>
            <p:cNvSpPr/>
            <p:nvPr userDrawn="1"/>
          </p:nvSpPr>
          <p:spPr>
            <a:xfrm rot="20504502">
              <a:off x="7272388" y="5137491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0" name="Donut 19"/>
            <p:cNvSpPr/>
            <p:nvPr userDrawn="1"/>
          </p:nvSpPr>
          <p:spPr>
            <a:xfrm rot="20504502">
              <a:off x="9359434" y="5596700"/>
              <a:ext cx="1074806" cy="1074806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1" name="Donut 20"/>
            <p:cNvSpPr/>
            <p:nvPr userDrawn="1"/>
          </p:nvSpPr>
          <p:spPr>
            <a:xfrm rot="20504502">
              <a:off x="9482547" y="4659556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2" name="Donut 21"/>
            <p:cNvSpPr/>
            <p:nvPr userDrawn="1"/>
          </p:nvSpPr>
          <p:spPr>
            <a:xfrm rot="20504502">
              <a:off x="11146308" y="5868777"/>
              <a:ext cx="1074806" cy="1074806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 rot="20504502">
              <a:off x="7238767" y="5017013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4" name="Oval 23"/>
            <p:cNvSpPr/>
            <p:nvPr userDrawn="1"/>
          </p:nvSpPr>
          <p:spPr>
            <a:xfrm rot="20504502">
              <a:off x="3943629" y="6130310"/>
              <a:ext cx="603202" cy="60320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5" name="Oval 24"/>
            <p:cNvSpPr/>
            <p:nvPr userDrawn="1"/>
          </p:nvSpPr>
          <p:spPr>
            <a:xfrm rot="20504502">
              <a:off x="6479821" y="5990866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6" name="Oval 25"/>
            <p:cNvSpPr/>
            <p:nvPr userDrawn="1"/>
          </p:nvSpPr>
          <p:spPr>
            <a:xfrm rot="20504502">
              <a:off x="9327833" y="4273371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7" name="Donut 26"/>
            <p:cNvSpPr/>
            <p:nvPr userDrawn="1"/>
          </p:nvSpPr>
          <p:spPr>
            <a:xfrm rot="10604502">
              <a:off x="10421842" y="5527974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8" name="Donut 27"/>
            <p:cNvSpPr/>
            <p:nvPr userDrawn="1"/>
          </p:nvSpPr>
          <p:spPr>
            <a:xfrm rot="10604502">
              <a:off x="11502978" y="1935344"/>
              <a:ext cx="1041541" cy="1041541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 rot="10604502">
              <a:off x="11886320" y="1765230"/>
              <a:ext cx="536090" cy="536090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0" name="Donut 29"/>
            <p:cNvSpPr/>
            <p:nvPr userDrawn="1"/>
          </p:nvSpPr>
          <p:spPr>
            <a:xfrm rot="10604502">
              <a:off x="9874667" y="3536070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31" name="Donut 30"/>
            <p:cNvSpPr/>
            <p:nvPr userDrawn="1"/>
          </p:nvSpPr>
          <p:spPr>
            <a:xfrm rot="10604502">
              <a:off x="10759809" y="3214182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32" name="Donut 31"/>
            <p:cNvSpPr/>
            <p:nvPr userDrawn="1"/>
          </p:nvSpPr>
          <p:spPr>
            <a:xfrm rot="10604502">
              <a:off x="4248675" y="6231127"/>
              <a:ext cx="1074806" cy="1074806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 rot="10604502">
              <a:off x="11516462" y="3055947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4" name="Oval 33"/>
            <p:cNvSpPr/>
            <p:nvPr userDrawn="1"/>
          </p:nvSpPr>
          <p:spPr>
            <a:xfrm rot="10604502">
              <a:off x="8086333" y="6082900"/>
              <a:ext cx="603202" cy="60320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5" name="Oval 34"/>
            <p:cNvSpPr/>
            <p:nvPr userDrawn="1"/>
          </p:nvSpPr>
          <p:spPr>
            <a:xfrm rot="10604502">
              <a:off x="4659440" y="5686338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2517987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957725" y="1565212"/>
            <a:ext cx="6549781" cy="6614959"/>
            <a:chOff x="3943629" y="1765230"/>
            <a:chExt cx="8733041" cy="6614959"/>
          </a:xfrm>
        </p:grpSpPr>
        <p:sp>
          <p:nvSpPr>
            <p:cNvPr id="8" name="Donut 7"/>
            <p:cNvSpPr/>
            <p:nvPr userDrawn="1"/>
          </p:nvSpPr>
          <p:spPr>
            <a:xfrm rot="6104502">
              <a:off x="10513894" y="4182360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 userDrawn="1"/>
          </p:nvSpPr>
          <p:spPr>
            <a:xfrm rot="6104502">
              <a:off x="11635129" y="3232034"/>
              <a:ext cx="1041541" cy="1041541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 userDrawn="1"/>
          </p:nvSpPr>
          <p:spPr>
            <a:xfrm rot="6104502">
              <a:off x="4885213" y="5754088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/>
            <p:nvPr userDrawn="1"/>
          </p:nvSpPr>
          <p:spPr>
            <a:xfrm rot="6104502">
              <a:off x="9890317" y="6328310"/>
              <a:ext cx="1074806" cy="1074806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/>
            <p:nvPr userDrawn="1"/>
          </p:nvSpPr>
          <p:spPr>
            <a:xfrm rot="6104502">
              <a:off x="11280398" y="2773446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 rot="6104502">
              <a:off x="11255956" y="4096902"/>
              <a:ext cx="603202" cy="60320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4" name="Oval 13"/>
            <p:cNvSpPr/>
            <p:nvPr userDrawn="1"/>
          </p:nvSpPr>
          <p:spPr>
            <a:xfrm rot="6104502">
              <a:off x="10988857" y="3411415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5" name="Donut 14"/>
            <p:cNvSpPr/>
            <p:nvPr userDrawn="1"/>
          </p:nvSpPr>
          <p:spPr>
            <a:xfrm rot="20504502">
              <a:off x="8157576" y="4967821"/>
              <a:ext cx="1778283" cy="1778283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6" name="Donut 15"/>
            <p:cNvSpPr/>
            <p:nvPr userDrawn="1"/>
          </p:nvSpPr>
          <p:spPr>
            <a:xfrm rot="20504502">
              <a:off x="5967631" y="5517505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 rot="20504502">
              <a:off x="7106071" y="6040256"/>
              <a:ext cx="688490" cy="688490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8" name="Oval 17"/>
            <p:cNvSpPr/>
            <p:nvPr userDrawn="1"/>
          </p:nvSpPr>
          <p:spPr>
            <a:xfrm rot="20504502">
              <a:off x="8828367" y="4697538"/>
              <a:ext cx="536090" cy="536090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9" name="Donut 18"/>
            <p:cNvSpPr/>
            <p:nvPr userDrawn="1"/>
          </p:nvSpPr>
          <p:spPr>
            <a:xfrm rot="20504502">
              <a:off x="7272388" y="5137491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0" name="Donut 19"/>
            <p:cNvSpPr/>
            <p:nvPr userDrawn="1"/>
          </p:nvSpPr>
          <p:spPr>
            <a:xfrm rot="20504502">
              <a:off x="9359434" y="5596700"/>
              <a:ext cx="1074806" cy="1074806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1" name="Donut 20"/>
            <p:cNvSpPr/>
            <p:nvPr userDrawn="1"/>
          </p:nvSpPr>
          <p:spPr>
            <a:xfrm rot="20504502">
              <a:off x="9482547" y="4659556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2" name="Donut 21"/>
            <p:cNvSpPr/>
            <p:nvPr userDrawn="1"/>
          </p:nvSpPr>
          <p:spPr>
            <a:xfrm rot="20504502">
              <a:off x="11146308" y="5868777"/>
              <a:ext cx="1074806" cy="1074806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 rot="20504502">
              <a:off x="7238767" y="5017013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4" name="Oval 23"/>
            <p:cNvSpPr/>
            <p:nvPr userDrawn="1"/>
          </p:nvSpPr>
          <p:spPr>
            <a:xfrm rot="20504502">
              <a:off x="3943629" y="6130310"/>
              <a:ext cx="603202" cy="60320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5" name="Oval 24"/>
            <p:cNvSpPr/>
            <p:nvPr userDrawn="1"/>
          </p:nvSpPr>
          <p:spPr>
            <a:xfrm rot="20504502">
              <a:off x="6479821" y="5990866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6" name="Oval 25"/>
            <p:cNvSpPr/>
            <p:nvPr userDrawn="1"/>
          </p:nvSpPr>
          <p:spPr>
            <a:xfrm rot="20504502">
              <a:off x="9327833" y="4273371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7" name="Donut 26"/>
            <p:cNvSpPr/>
            <p:nvPr userDrawn="1"/>
          </p:nvSpPr>
          <p:spPr>
            <a:xfrm rot="10604502">
              <a:off x="10421842" y="5527974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8" name="Donut 27"/>
            <p:cNvSpPr/>
            <p:nvPr userDrawn="1"/>
          </p:nvSpPr>
          <p:spPr>
            <a:xfrm rot="10604502">
              <a:off x="11502978" y="1935344"/>
              <a:ext cx="1041541" cy="1041541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 rot="10604502">
              <a:off x="11886320" y="1765230"/>
              <a:ext cx="536090" cy="536090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0" name="Donut 29"/>
            <p:cNvSpPr/>
            <p:nvPr userDrawn="1"/>
          </p:nvSpPr>
          <p:spPr>
            <a:xfrm rot="10604502">
              <a:off x="9874667" y="3536070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31" name="Donut 30"/>
            <p:cNvSpPr/>
            <p:nvPr userDrawn="1"/>
          </p:nvSpPr>
          <p:spPr>
            <a:xfrm rot="10604502">
              <a:off x="10759809" y="3214182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32" name="Donut 31"/>
            <p:cNvSpPr/>
            <p:nvPr userDrawn="1"/>
          </p:nvSpPr>
          <p:spPr>
            <a:xfrm rot="10604502">
              <a:off x="4248675" y="6231127"/>
              <a:ext cx="1074806" cy="1074806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 rot="10604502">
              <a:off x="11516462" y="3055947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4" name="Oval 33"/>
            <p:cNvSpPr/>
            <p:nvPr userDrawn="1"/>
          </p:nvSpPr>
          <p:spPr>
            <a:xfrm rot="10604502">
              <a:off x="8086333" y="6082900"/>
              <a:ext cx="603202" cy="60320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5" name="Oval 34"/>
            <p:cNvSpPr/>
            <p:nvPr userDrawn="1"/>
          </p:nvSpPr>
          <p:spPr>
            <a:xfrm rot="10604502">
              <a:off x="4659440" y="5686338"/>
              <a:ext cx="312832" cy="312832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54" name="Group 53"/>
          <p:cNvGrpSpPr/>
          <p:nvPr userDrawn="1"/>
        </p:nvGrpSpPr>
        <p:grpSpPr>
          <a:xfrm rot="16200000">
            <a:off x="330151" y="776794"/>
            <a:ext cx="383327" cy="50630"/>
            <a:chOff x="2013527" y="1616364"/>
            <a:chExt cx="576928" cy="101600"/>
          </a:xfrm>
        </p:grpSpPr>
        <p:sp>
          <p:nvSpPr>
            <p:cNvPr id="58" name="Oval 57"/>
            <p:cNvSpPr/>
            <p:nvPr userDrawn="1"/>
          </p:nvSpPr>
          <p:spPr>
            <a:xfrm>
              <a:off x="2013527" y="1616364"/>
              <a:ext cx="101600" cy="101600"/>
            </a:xfrm>
            <a:prstGeom prst="ellipse">
              <a:avLst/>
            </a:prstGeom>
            <a:solidFill>
              <a:srgbClr val="FF434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9" name="Oval 58"/>
            <p:cNvSpPr/>
            <p:nvPr userDrawn="1"/>
          </p:nvSpPr>
          <p:spPr>
            <a:xfrm>
              <a:off x="2132359" y="1616364"/>
              <a:ext cx="101600" cy="101600"/>
            </a:xfrm>
            <a:prstGeom prst="ellipse">
              <a:avLst/>
            </a:prstGeom>
            <a:solidFill>
              <a:srgbClr val="FF434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2251191" y="1616364"/>
              <a:ext cx="101600" cy="101600"/>
            </a:xfrm>
            <a:prstGeom prst="ellipse">
              <a:avLst/>
            </a:prstGeom>
            <a:solidFill>
              <a:srgbClr val="FF434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4" name="Oval 63"/>
            <p:cNvSpPr/>
            <p:nvPr userDrawn="1"/>
          </p:nvSpPr>
          <p:spPr>
            <a:xfrm>
              <a:off x="2370023" y="1616364"/>
              <a:ext cx="101600" cy="101600"/>
            </a:xfrm>
            <a:prstGeom prst="ellipse">
              <a:avLst/>
            </a:prstGeom>
            <a:solidFill>
              <a:srgbClr val="FF434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5" name="Oval 64"/>
            <p:cNvSpPr/>
            <p:nvPr userDrawn="1"/>
          </p:nvSpPr>
          <p:spPr>
            <a:xfrm>
              <a:off x="2488855" y="1616364"/>
              <a:ext cx="101600" cy="101600"/>
            </a:xfrm>
            <a:prstGeom prst="ellipse">
              <a:avLst/>
            </a:prstGeom>
            <a:solidFill>
              <a:srgbClr val="FF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8" name="Oval 37"/>
          <p:cNvSpPr/>
          <p:nvPr userDrawn="1"/>
        </p:nvSpPr>
        <p:spPr>
          <a:xfrm>
            <a:off x="8461300" y="35216"/>
            <a:ext cx="682700" cy="655569"/>
          </a:xfrm>
          <a:prstGeom prst="ellipse">
            <a:avLst/>
          </a:prstGeom>
          <a:solidFill>
            <a:srgbClr val="FF6D6D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4B5E3D8-B559-49FC-84E7-900B409E63B2}" type="slidenum">
              <a:rPr lang="id-ID" sz="1400" b="1" smtClean="0">
                <a:solidFill>
                  <a:schemeClr val="bg1"/>
                </a:solidFill>
              </a:rPr>
              <a:pPr/>
              <a:t>‹#›</a:t>
            </a:fld>
            <a:endParaRPr lang="id-ID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-2">
    <p:bg>
      <p:bgPr>
        <a:solidFill>
          <a:srgbClr val="FF6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8505646" y="24276"/>
            <a:ext cx="637683" cy="668420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4B5E3D8-B559-49FC-84E7-900B409E63B2}" type="slidenum">
              <a:rPr lang="id-ID" sz="1600" b="1" smtClean="0">
                <a:solidFill>
                  <a:srgbClr val="FF6D6D"/>
                </a:solidFill>
              </a:rPr>
              <a:pPr/>
              <a:t>‹#›</a:t>
            </a:fld>
            <a:endParaRPr lang="id-ID" sz="1800" b="1" dirty="0">
              <a:solidFill>
                <a:srgbClr val="FF6D6D"/>
              </a:solidFill>
            </a:endParaRP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8855303" y="6559228"/>
            <a:ext cx="160735" cy="220663"/>
            <a:chOff x="7015550" y="2614882"/>
            <a:chExt cx="214313" cy="220663"/>
          </a:xfrm>
          <a:solidFill>
            <a:schemeClr val="bg1"/>
          </a:solidFill>
        </p:grpSpPr>
        <p:sp>
          <p:nvSpPr>
            <p:cNvPr id="49" name="Freeform 5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50" name="Freeform 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56" name="Group 55"/>
          <p:cNvGrpSpPr/>
          <p:nvPr userDrawn="1"/>
        </p:nvGrpSpPr>
        <p:grpSpPr>
          <a:xfrm>
            <a:off x="8527791" y="6559228"/>
            <a:ext cx="160735" cy="220663"/>
            <a:chOff x="7395183" y="3832633"/>
            <a:chExt cx="214313" cy="220663"/>
          </a:xfrm>
          <a:solidFill>
            <a:schemeClr val="bg1"/>
          </a:solidFill>
        </p:grpSpPr>
        <p:sp>
          <p:nvSpPr>
            <p:cNvPr id="51" name="Freeform 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52" name="Freeform 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sp>
        <p:nvSpPr>
          <p:cNvPr id="3" name="Oval 2"/>
          <p:cNvSpPr/>
          <p:nvPr userDrawn="1"/>
        </p:nvSpPr>
        <p:spPr>
          <a:xfrm>
            <a:off x="1611731" y="1977516"/>
            <a:ext cx="1025237" cy="1366982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/>
          <p:cNvSpPr/>
          <p:nvPr userDrawn="1"/>
        </p:nvSpPr>
        <p:spPr>
          <a:xfrm>
            <a:off x="772764" y="2088391"/>
            <a:ext cx="636409" cy="848545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/>
          <p:cNvSpPr/>
          <p:nvPr userDrawn="1"/>
        </p:nvSpPr>
        <p:spPr>
          <a:xfrm>
            <a:off x="1942696" y="1735311"/>
            <a:ext cx="363308" cy="484411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/>
          <p:cNvSpPr/>
          <p:nvPr userDrawn="1"/>
        </p:nvSpPr>
        <p:spPr>
          <a:xfrm>
            <a:off x="3391102" y="1051819"/>
            <a:ext cx="1025237" cy="1366982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/>
          <p:cNvSpPr/>
          <p:nvPr userDrawn="1"/>
        </p:nvSpPr>
        <p:spPr>
          <a:xfrm>
            <a:off x="4648700" y="2093401"/>
            <a:ext cx="501132" cy="66817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/>
          <p:cNvSpPr/>
          <p:nvPr userDrawn="1"/>
        </p:nvSpPr>
        <p:spPr>
          <a:xfrm>
            <a:off x="4829021" y="2066425"/>
            <a:ext cx="924062" cy="1232083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/>
          <p:cNvSpPr/>
          <p:nvPr userDrawn="1"/>
        </p:nvSpPr>
        <p:spPr>
          <a:xfrm>
            <a:off x="7066364" y="1729081"/>
            <a:ext cx="1025237" cy="1366982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/>
          <p:cNvSpPr/>
          <p:nvPr userDrawn="1"/>
        </p:nvSpPr>
        <p:spPr>
          <a:xfrm>
            <a:off x="7420634" y="1216321"/>
            <a:ext cx="501132" cy="66817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/>
          <p:cNvSpPr/>
          <p:nvPr userDrawn="1"/>
        </p:nvSpPr>
        <p:spPr>
          <a:xfrm>
            <a:off x="1611731" y="4983977"/>
            <a:ext cx="563108" cy="750810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/>
          <p:cNvSpPr/>
          <p:nvPr userDrawn="1"/>
        </p:nvSpPr>
        <p:spPr>
          <a:xfrm>
            <a:off x="1798000" y="4813199"/>
            <a:ext cx="268319" cy="35775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2" name="Group 91"/>
          <p:cNvGrpSpPr/>
          <p:nvPr userDrawn="1"/>
        </p:nvGrpSpPr>
        <p:grpSpPr>
          <a:xfrm>
            <a:off x="2957725" y="1565212"/>
            <a:ext cx="6549781" cy="6614959"/>
            <a:chOff x="3943629" y="1765230"/>
            <a:chExt cx="8733041" cy="6614959"/>
          </a:xfrm>
        </p:grpSpPr>
        <p:sp>
          <p:nvSpPr>
            <p:cNvPr id="93" name="Donut 92"/>
            <p:cNvSpPr/>
            <p:nvPr userDrawn="1"/>
          </p:nvSpPr>
          <p:spPr>
            <a:xfrm rot="6104502">
              <a:off x="10513894" y="4182360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94" name="Donut 93"/>
            <p:cNvSpPr/>
            <p:nvPr userDrawn="1"/>
          </p:nvSpPr>
          <p:spPr>
            <a:xfrm rot="6104502">
              <a:off x="11635129" y="3232034"/>
              <a:ext cx="1041541" cy="1041541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95" name="Donut 94"/>
            <p:cNvSpPr/>
            <p:nvPr userDrawn="1"/>
          </p:nvSpPr>
          <p:spPr>
            <a:xfrm rot="6104502">
              <a:off x="4885213" y="5754088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96" name="Donut 95"/>
            <p:cNvSpPr/>
            <p:nvPr userDrawn="1"/>
          </p:nvSpPr>
          <p:spPr>
            <a:xfrm rot="6104502">
              <a:off x="9890317" y="6328310"/>
              <a:ext cx="1074806" cy="10748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97" name="Donut 96"/>
            <p:cNvSpPr/>
            <p:nvPr userDrawn="1"/>
          </p:nvSpPr>
          <p:spPr>
            <a:xfrm rot="6104502">
              <a:off x="11280398" y="2773446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 userDrawn="1"/>
          </p:nvSpPr>
          <p:spPr>
            <a:xfrm rot="6104502">
              <a:off x="11255956" y="4096902"/>
              <a:ext cx="603202" cy="603202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99" name="Oval 98"/>
            <p:cNvSpPr/>
            <p:nvPr userDrawn="1"/>
          </p:nvSpPr>
          <p:spPr>
            <a:xfrm rot="6104502">
              <a:off x="10988857" y="3411415"/>
              <a:ext cx="312832" cy="312832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00" name="Donut 99"/>
            <p:cNvSpPr/>
            <p:nvPr userDrawn="1"/>
          </p:nvSpPr>
          <p:spPr>
            <a:xfrm rot="20504502">
              <a:off x="8157576" y="4967821"/>
              <a:ext cx="1778283" cy="1778283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01" name="Donut 100"/>
            <p:cNvSpPr/>
            <p:nvPr userDrawn="1"/>
          </p:nvSpPr>
          <p:spPr>
            <a:xfrm rot="20504502">
              <a:off x="5967631" y="5517505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02" name="Oval 101"/>
            <p:cNvSpPr/>
            <p:nvPr userDrawn="1"/>
          </p:nvSpPr>
          <p:spPr>
            <a:xfrm rot="20504502">
              <a:off x="7106071" y="6040256"/>
              <a:ext cx="688490" cy="688490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03" name="Oval 102"/>
            <p:cNvSpPr/>
            <p:nvPr userDrawn="1"/>
          </p:nvSpPr>
          <p:spPr>
            <a:xfrm rot="20504502">
              <a:off x="8828367" y="4697538"/>
              <a:ext cx="536090" cy="536090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04" name="Donut 103"/>
            <p:cNvSpPr/>
            <p:nvPr userDrawn="1"/>
          </p:nvSpPr>
          <p:spPr>
            <a:xfrm rot="20504502">
              <a:off x="7272388" y="5137491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05" name="Donut 104"/>
            <p:cNvSpPr/>
            <p:nvPr userDrawn="1"/>
          </p:nvSpPr>
          <p:spPr>
            <a:xfrm rot="20504502">
              <a:off x="9359434" y="5596700"/>
              <a:ext cx="1074806" cy="10748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06" name="Donut 105"/>
            <p:cNvSpPr/>
            <p:nvPr userDrawn="1"/>
          </p:nvSpPr>
          <p:spPr>
            <a:xfrm rot="20504502">
              <a:off x="9482547" y="4659556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07" name="Donut 106"/>
            <p:cNvSpPr/>
            <p:nvPr userDrawn="1"/>
          </p:nvSpPr>
          <p:spPr>
            <a:xfrm rot="20504502">
              <a:off x="11146308" y="5868777"/>
              <a:ext cx="1074806" cy="1074806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08" name="Oval 107"/>
            <p:cNvSpPr/>
            <p:nvPr userDrawn="1"/>
          </p:nvSpPr>
          <p:spPr>
            <a:xfrm rot="20504502">
              <a:off x="7238767" y="5017013"/>
              <a:ext cx="312832" cy="31283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09" name="Oval 108"/>
            <p:cNvSpPr/>
            <p:nvPr userDrawn="1"/>
          </p:nvSpPr>
          <p:spPr>
            <a:xfrm rot="20504502">
              <a:off x="3943629" y="6130310"/>
              <a:ext cx="603202" cy="603202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10" name="Oval 109"/>
            <p:cNvSpPr/>
            <p:nvPr userDrawn="1"/>
          </p:nvSpPr>
          <p:spPr>
            <a:xfrm rot="20504502">
              <a:off x="6479821" y="5990866"/>
              <a:ext cx="312832" cy="31283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11" name="Oval 110"/>
            <p:cNvSpPr/>
            <p:nvPr userDrawn="1"/>
          </p:nvSpPr>
          <p:spPr>
            <a:xfrm rot="20504502">
              <a:off x="9327833" y="4273371"/>
              <a:ext cx="312832" cy="31283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12" name="Donut 111"/>
            <p:cNvSpPr/>
            <p:nvPr userDrawn="1"/>
          </p:nvSpPr>
          <p:spPr>
            <a:xfrm rot="10604502">
              <a:off x="10421842" y="5527974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13" name="Donut 112"/>
            <p:cNvSpPr/>
            <p:nvPr userDrawn="1"/>
          </p:nvSpPr>
          <p:spPr>
            <a:xfrm rot="10604502">
              <a:off x="11502978" y="1935344"/>
              <a:ext cx="1041541" cy="1041541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14" name="Oval 113"/>
            <p:cNvSpPr/>
            <p:nvPr userDrawn="1"/>
          </p:nvSpPr>
          <p:spPr>
            <a:xfrm rot="10604502">
              <a:off x="11886320" y="1765230"/>
              <a:ext cx="536090" cy="536090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15" name="Donut 114"/>
            <p:cNvSpPr/>
            <p:nvPr userDrawn="1"/>
          </p:nvSpPr>
          <p:spPr>
            <a:xfrm rot="10604502">
              <a:off x="9874667" y="3536070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16" name="Donut 115"/>
            <p:cNvSpPr/>
            <p:nvPr userDrawn="1"/>
          </p:nvSpPr>
          <p:spPr>
            <a:xfrm rot="10604502">
              <a:off x="10759809" y="3214182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17" name="Donut 116"/>
            <p:cNvSpPr/>
            <p:nvPr userDrawn="1"/>
          </p:nvSpPr>
          <p:spPr>
            <a:xfrm rot="10604502">
              <a:off x="4248675" y="6231127"/>
              <a:ext cx="1074806" cy="1074806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18" name="Oval 117"/>
            <p:cNvSpPr/>
            <p:nvPr userDrawn="1"/>
          </p:nvSpPr>
          <p:spPr>
            <a:xfrm rot="10604502">
              <a:off x="11516462" y="3055947"/>
              <a:ext cx="312832" cy="31283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19" name="Oval 118"/>
            <p:cNvSpPr/>
            <p:nvPr userDrawn="1"/>
          </p:nvSpPr>
          <p:spPr>
            <a:xfrm rot="10604502">
              <a:off x="8086333" y="6082900"/>
              <a:ext cx="603202" cy="60320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0" name="Oval 119"/>
            <p:cNvSpPr/>
            <p:nvPr userDrawn="1"/>
          </p:nvSpPr>
          <p:spPr>
            <a:xfrm rot="10604502">
              <a:off x="4659440" y="5686338"/>
              <a:ext cx="312832" cy="31283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415547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48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81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9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9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8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8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1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0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4592A-E796-4D37-95A0-41EB9D74ABD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44C0-5E22-4081-8FBD-F66DBCB17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6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16"/>
          <p:cNvSpPr/>
          <p:nvPr/>
        </p:nvSpPr>
        <p:spPr>
          <a:xfrm>
            <a:off x="-717" y="3341065"/>
            <a:ext cx="9144000" cy="736041"/>
          </a:xfrm>
          <a:prstGeom prst="rect">
            <a:avLst/>
          </a:prstGeom>
          <a:solidFill>
            <a:srgbClr val="FF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539552" y="454516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 dirty="0" smtClean="0">
                <a:solidFill>
                  <a:srgbClr val="FF6D6D"/>
                </a:solidFill>
                <a:latin typeface="Raleway" panose="020B0003030101060003" pitchFamily="34" charset="0"/>
              </a:rPr>
              <a:t>Проведение </a:t>
            </a:r>
            <a:r>
              <a:rPr lang="ru-RU" sz="2400" cap="all" dirty="0">
                <a:solidFill>
                  <a:srgbClr val="FF6D6D"/>
                </a:solidFill>
                <a:latin typeface="Raleway" panose="020B0003030101060003" pitchFamily="34" charset="0"/>
              </a:rPr>
              <a:t>мониторинга качества оказания государственных и муниципальных услуг в </a:t>
            </a:r>
            <a:r>
              <a:rPr lang="ru-RU" sz="2400" cap="all" dirty="0" smtClean="0">
                <a:solidFill>
                  <a:srgbClr val="FF6D6D"/>
                </a:solidFill>
                <a:latin typeface="Raleway" panose="020B0003030101060003" pitchFamily="34" charset="0"/>
              </a:rPr>
              <a:t>ОРГАНАХ УПРАВЛЕНИЯ на </a:t>
            </a:r>
            <a:r>
              <a:rPr lang="ru-RU" sz="2400" cap="all" dirty="0">
                <a:solidFill>
                  <a:srgbClr val="FF6D6D"/>
                </a:solidFill>
                <a:latin typeface="Raleway" panose="020B0003030101060003" pitchFamily="34" charset="0"/>
              </a:rPr>
              <a:t>территории Ивановской области в </a:t>
            </a:r>
            <a:r>
              <a:rPr lang="ru-RU" sz="2400" cap="all" dirty="0" smtClean="0">
                <a:solidFill>
                  <a:srgbClr val="FF6D6D"/>
                </a:solidFill>
                <a:latin typeface="Raleway" panose="020B0003030101060003" pitchFamily="34" charset="0"/>
              </a:rPr>
              <a:t>2018 </a:t>
            </a:r>
            <a:r>
              <a:rPr lang="ru-RU" sz="2400" cap="all" dirty="0">
                <a:solidFill>
                  <a:srgbClr val="FF6D6D"/>
                </a:solidFill>
                <a:latin typeface="Raleway" panose="020B0003030101060003" pitchFamily="34" charset="0"/>
              </a:rPr>
              <a:t>году</a:t>
            </a:r>
            <a:endParaRPr lang="id-ID" sz="2400" cap="all" dirty="0">
              <a:solidFill>
                <a:srgbClr val="FF6D6D"/>
              </a:solidFill>
              <a:latin typeface="Raleway" panose="020B00030301010600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04012" y="4277383"/>
            <a:ext cx="580261" cy="67506"/>
            <a:chOff x="5800526" y="4057907"/>
            <a:chExt cx="773681" cy="67506"/>
          </a:xfrm>
        </p:grpSpPr>
        <p:sp>
          <p:nvSpPr>
            <p:cNvPr id="15" name="Oval 14"/>
            <p:cNvSpPr/>
            <p:nvPr userDrawn="1"/>
          </p:nvSpPr>
          <p:spPr>
            <a:xfrm>
              <a:off x="5800526" y="4057907"/>
              <a:ext cx="67506" cy="67506"/>
            </a:xfrm>
            <a:prstGeom prst="ellipse">
              <a:avLst/>
            </a:prstGeom>
            <a:solidFill>
              <a:srgbClr val="FF434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5879481" y="4057907"/>
              <a:ext cx="67506" cy="67506"/>
            </a:xfrm>
            <a:prstGeom prst="ellipse">
              <a:avLst/>
            </a:prstGeom>
            <a:solidFill>
              <a:srgbClr val="FF434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958437" y="4057907"/>
              <a:ext cx="67506" cy="67506"/>
            </a:xfrm>
            <a:prstGeom prst="ellipse">
              <a:avLst/>
            </a:prstGeom>
            <a:solidFill>
              <a:srgbClr val="FF434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037392" y="4057907"/>
              <a:ext cx="67506" cy="67506"/>
            </a:xfrm>
            <a:prstGeom prst="ellipse">
              <a:avLst/>
            </a:prstGeom>
            <a:solidFill>
              <a:srgbClr val="FF434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116347" y="4057907"/>
              <a:ext cx="67506" cy="67506"/>
            </a:xfrm>
            <a:prstGeom prst="ellipse">
              <a:avLst/>
            </a:prstGeom>
            <a:solidFill>
              <a:srgbClr val="FF4343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Oval 25"/>
            <p:cNvSpPr/>
            <p:nvPr/>
          </p:nvSpPr>
          <p:spPr>
            <a:xfrm>
              <a:off x="6190880" y="4057907"/>
              <a:ext cx="67506" cy="67506"/>
            </a:xfrm>
            <a:prstGeom prst="ellipse">
              <a:avLst/>
            </a:prstGeom>
            <a:solidFill>
              <a:srgbClr val="FF434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Oval 26"/>
            <p:cNvSpPr/>
            <p:nvPr/>
          </p:nvSpPr>
          <p:spPr>
            <a:xfrm>
              <a:off x="6269835" y="4057907"/>
              <a:ext cx="67506" cy="67506"/>
            </a:xfrm>
            <a:prstGeom prst="ellipse">
              <a:avLst/>
            </a:prstGeom>
            <a:solidFill>
              <a:srgbClr val="FF434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Oval 27"/>
            <p:cNvSpPr/>
            <p:nvPr/>
          </p:nvSpPr>
          <p:spPr>
            <a:xfrm>
              <a:off x="6348791" y="4057907"/>
              <a:ext cx="67506" cy="67506"/>
            </a:xfrm>
            <a:prstGeom prst="ellipse">
              <a:avLst/>
            </a:prstGeom>
            <a:solidFill>
              <a:srgbClr val="FF434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Oval 28"/>
            <p:cNvSpPr/>
            <p:nvPr/>
          </p:nvSpPr>
          <p:spPr>
            <a:xfrm>
              <a:off x="6427746" y="4057907"/>
              <a:ext cx="67506" cy="67506"/>
            </a:xfrm>
            <a:prstGeom prst="ellipse">
              <a:avLst/>
            </a:prstGeom>
            <a:solidFill>
              <a:srgbClr val="FF434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Oval 29"/>
            <p:cNvSpPr/>
            <p:nvPr/>
          </p:nvSpPr>
          <p:spPr>
            <a:xfrm>
              <a:off x="6506701" y="4057907"/>
              <a:ext cx="67506" cy="67506"/>
            </a:xfrm>
            <a:prstGeom prst="ellipse">
              <a:avLst/>
            </a:prstGeom>
            <a:solidFill>
              <a:srgbClr val="FF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1" name="TextBox 92"/>
          <p:cNvSpPr txBox="1">
            <a:spLocks noChangeArrowheads="1"/>
          </p:cNvSpPr>
          <p:nvPr/>
        </p:nvSpPr>
        <p:spPr bwMode="auto">
          <a:xfrm>
            <a:off x="9519" y="349233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b="1" cap="all" spc="-150" dirty="0" smtClean="0">
                <a:solidFill>
                  <a:schemeClr val="bg1"/>
                </a:solidFill>
                <a:latin typeface="Roboto Light" pitchFamily="2" charset="0"/>
                <a:ea typeface="Roboto Condensed" pitchFamily="2" charset="0"/>
                <a:cs typeface="Roboto Light"/>
              </a:rPr>
              <a:t>ивановская область </a:t>
            </a:r>
            <a:endParaRPr lang="en-US" b="1" cap="all" spc="-150" dirty="0">
              <a:solidFill>
                <a:schemeClr val="bg1"/>
              </a:solidFill>
              <a:latin typeface="Roboto Light" pitchFamily="2" charset="0"/>
              <a:ea typeface="Roboto Condensed" pitchFamily="2" charset="0"/>
              <a:cs typeface="Roboto Light"/>
            </a:endParaRPr>
          </a:p>
        </p:txBody>
      </p:sp>
      <p:sp>
        <p:nvSpPr>
          <p:cNvPr id="22" name="TextBox 116"/>
          <p:cNvSpPr txBox="1">
            <a:spLocks noChangeArrowheads="1"/>
          </p:cNvSpPr>
          <p:nvPr/>
        </p:nvSpPr>
        <p:spPr bwMode="auto">
          <a:xfrm>
            <a:off x="9520" y="6427211"/>
            <a:ext cx="9134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 smtClean="0">
                <a:solidFill>
                  <a:srgbClr val="7C6C6B"/>
                </a:solidFill>
                <a:latin typeface="Roboto Regular"/>
                <a:cs typeface="Roboto Regular"/>
              </a:rPr>
              <a:t>Подготовлено для Департамента 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развития информационного общества Ивановской области 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32" name="Рисунок 3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403" y="1492963"/>
            <a:ext cx="4366209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9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8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776" y="504091"/>
            <a:ext cx="799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>
                <a:solidFill>
                  <a:srgbClr val="FF6D6D"/>
                </a:solidFill>
                <a:latin typeface="Roboto Light" pitchFamily="2" charset="0"/>
                <a:ea typeface="Roboto Light" pitchFamily="2" charset="0"/>
              </a:rPr>
              <a:t>Показатели, характеризующие 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Время ожидания в очереди при получении услуги в ОРГАНАХ ВЛАСТИ</a:t>
            </a:r>
            <a:endParaRPr lang="ru-RU" b="1" cap="all" dirty="0">
              <a:solidFill>
                <a:srgbClr val="FF6D6D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TextBox 116"/>
          <p:cNvSpPr txBox="1">
            <a:spLocks noChangeArrowheads="1"/>
          </p:cNvSpPr>
          <p:nvPr/>
        </p:nvSpPr>
        <p:spPr bwMode="auto">
          <a:xfrm>
            <a:off x="1584379" y="6427211"/>
            <a:ext cx="4286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36/2018 от 13 ноября</a:t>
            </a:r>
            <a:r>
              <a:rPr lang="en-US" sz="1000" dirty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96128124"/>
              </p:ext>
            </p:extLst>
          </p:nvPr>
        </p:nvGraphicFramePr>
        <p:xfrm>
          <a:off x="1403647" y="1628800"/>
          <a:ext cx="6264697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6736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776" y="504091"/>
            <a:ext cx="7995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>
                <a:solidFill>
                  <a:srgbClr val="FF6D6D"/>
                </a:solidFill>
                <a:latin typeface="Roboto Light" pitchFamily="2" charset="0"/>
                <a:ea typeface="Roboto Light" pitchFamily="2" charset="0"/>
              </a:rPr>
              <a:t>Показатели, характеризующие 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изменение времени </a:t>
            </a:r>
            <a:r>
              <a:rPr lang="ru-RU" cap="all" dirty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ожидания заявителей в очереди при обращении в 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ОРГАНЫ ВЛАСТИ </a:t>
            </a:r>
            <a:r>
              <a:rPr lang="ru-RU" cap="all" dirty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для получения государственной (муниципальной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) услуги.</a:t>
            </a:r>
            <a:endParaRPr lang="ru-RU" cap="all" dirty="0">
              <a:solidFill>
                <a:schemeClr val="bg1">
                  <a:lumMod val="50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7" name="TextBox 116"/>
          <p:cNvSpPr txBox="1">
            <a:spLocks noChangeArrowheads="1"/>
          </p:cNvSpPr>
          <p:nvPr/>
        </p:nvSpPr>
        <p:spPr bwMode="auto">
          <a:xfrm>
            <a:off x="1584379" y="6427211"/>
            <a:ext cx="4286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36/2018 от 13 ноября</a:t>
            </a:r>
            <a:r>
              <a:rPr lang="en-US" sz="1000" dirty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77417591"/>
              </p:ext>
            </p:extLst>
          </p:nvPr>
        </p:nvGraphicFramePr>
        <p:xfrm>
          <a:off x="1331640" y="1852930"/>
          <a:ext cx="6408711" cy="409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625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776" y="504091"/>
            <a:ext cx="7995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>
                <a:solidFill>
                  <a:srgbClr val="FF6D6D"/>
                </a:solidFill>
                <a:latin typeface="Roboto Light" pitchFamily="2" charset="0"/>
                <a:ea typeface="Roboto Light" pitchFamily="2" charset="0"/>
              </a:rPr>
              <a:t>Показатели, характеризующие 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Удовлетворенность качеством оказания </a:t>
            </a:r>
            <a:r>
              <a:rPr lang="ru-RU" cap="all" dirty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государственной (муниципальной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) услуги.</a:t>
            </a:r>
            <a:endParaRPr lang="ru-RU" cap="all" dirty="0">
              <a:solidFill>
                <a:schemeClr val="bg1">
                  <a:lumMod val="50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TextBox 116"/>
          <p:cNvSpPr txBox="1">
            <a:spLocks noChangeArrowheads="1"/>
          </p:cNvSpPr>
          <p:nvPr/>
        </p:nvSpPr>
        <p:spPr bwMode="auto">
          <a:xfrm>
            <a:off x="1584379" y="6427211"/>
            <a:ext cx="4286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36/2018 от 13 ноября</a:t>
            </a:r>
            <a:r>
              <a:rPr lang="en-US" sz="1000" dirty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59339060"/>
              </p:ext>
            </p:extLst>
          </p:nvPr>
        </p:nvGraphicFramePr>
        <p:xfrm>
          <a:off x="1259632" y="1844824"/>
          <a:ext cx="6336703" cy="409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7272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776" y="504091"/>
            <a:ext cx="7995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>
                <a:solidFill>
                  <a:srgbClr val="FF6D6D"/>
                </a:solidFill>
                <a:latin typeface="Roboto Light" pitchFamily="2" charset="0"/>
                <a:ea typeface="Roboto Light" pitchFamily="2" charset="0"/>
              </a:rPr>
              <a:t>Показатели, характеризующие 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динамику удовлетворенности качеством оказания </a:t>
            </a:r>
            <a:r>
              <a:rPr lang="ru-RU" cap="all" dirty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государственной (муниципальной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) услуги.</a:t>
            </a:r>
            <a:endParaRPr lang="ru-RU" cap="all" dirty="0">
              <a:solidFill>
                <a:schemeClr val="bg1">
                  <a:lumMod val="50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7" name="TextBox 116"/>
          <p:cNvSpPr txBox="1">
            <a:spLocks noChangeArrowheads="1"/>
          </p:cNvSpPr>
          <p:nvPr/>
        </p:nvSpPr>
        <p:spPr bwMode="auto">
          <a:xfrm>
            <a:off x="1584379" y="6427211"/>
            <a:ext cx="4286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36/2018 от 13 ноября</a:t>
            </a:r>
            <a:r>
              <a:rPr lang="en-US" sz="1000" dirty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91934858"/>
              </p:ext>
            </p:extLst>
          </p:nvPr>
        </p:nvGraphicFramePr>
        <p:xfrm>
          <a:off x="1456108" y="1427421"/>
          <a:ext cx="6140227" cy="430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2826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8820"/>
            <a:ext cx="9144001" cy="2735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776" y="500139"/>
            <a:ext cx="6737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СПАСИБО </a:t>
            </a:r>
            <a:r>
              <a:rPr lang="ru-RU" sz="4000" b="1" dirty="0" smtClean="0">
                <a:solidFill>
                  <a:srgbClr val="FF6D6D"/>
                </a:solidFill>
                <a:latin typeface="Roboto Light" pitchFamily="2" charset="0"/>
                <a:ea typeface="Roboto Light" pitchFamily="2" charset="0"/>
              </a:rPr>
              <a:t>ЗА ВНИМАНИЕ!</a:t>
            </a:r>
            <a:endParaRPr lang="id-ID" sz="4000" dirty="0">
              <a:solidFill>
                <a:schemeClr val="bg1">
                  <a:lumMod val="50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2776" y="1141440"/>
            <a:ext cx="737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Отчет подготовлен ООО «СТРАТЕГИЯ» </a:t>
            </a:r>
            <a:r>
              <a:rPr lang="ru-RU" sz="1600" cap="all" dirty="0" smtClean="0">
                <a:solidFill>
                  <a:srgbClr val="FF6D6D"/>
                </a:solidFill>
                <a:latin typeface="Raleway" panose="020B0003030101060003" pitchFamily="34" charset="0"/>
              </a:rPr>
              <a:t>специально </a:t>
            </a:r>
            <a:r>
              <a:rPr lang="ru-RU" sz="1600" cap="all" dirty="0">
                <a:solidFill>
                  <a:srgbClr val="FF6D6D"/>
                </a:solidFill>
                <a:latin typeface="Raleway" panose="020B0003030101060003" pitchFamily="34" charset="0"/>
              </a:rPr>
              <a:t>для </a:t>
            </a:r>
            <a:r>
              <a:rPr lang="ru-RU" sz="1600" cap="all" dirty="0" smtClean="0">
                <a:solidFill>
                  <a:srgbClr val="FF6D6D"/>
                </a:solidFill>
                <a:latin typeface="Raleway" panose="020B0003030101060003" pitchFamily="34" charset="0"/>
              </a:rPr>
              <a:t>департамента развития информационного общества ивановской области</a:t>
            </a:r>
            <a:endParaRPr lang="ru-RU" sz="1600" cap="all" dirty="0">
              <a:solidFill>
                <a:srgbClr val="FF6D6D"/>
              </a:solidFill>
              <a:latin typeface="Raleway" panose="020B00030301010600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3187" y="5117255"/>
            <a:ext cx="1723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  <a:cs typeface="Roboto Medium"/>
              </a:rPr>
              <a:t>Наши контакты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  <a:cs typeface="Roboto Medium"/>
              </a:rPr>
              <a:t>: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Roboto Condensed" pitchFamily="2" charset="0"/>
              <a:ea typeface="Roboto Condensed" pitchFamily="2" charset="0"/>
              <a:cs typeface="Roboto Medium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327586" y="5163421"/>
            <a:ext cx="0" cy="864096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52394" y="5163421"/>
            <a:ext cx="0" cy="864096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940595" y="2667918"/>
            <a:ext cx="1014413" cy="1352550"/>
          </a:xfrm>
          <a:prstGeom prst="ellipse">
            <a:avLst/>
          </a:prstGeom>
          <a:solidFill>
            <a:schemeClr val="tx1">
              <a:alpha val="30000"/>
            </a:schemeClr>
          </a:solidFill>
          <a:ln w="120650">
            <a:solidFill>
              <a:srgbClr val="D9D9D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Freeform 132"/>
          <p:cNvSpPr>
            <a:spLocks noEditPoints="1"/>
          </p:cNvSpPr>
          <p:nvPr/>
        </p:nvSpPr>
        <p:spPr bwMode="auto">
          <a:xfrm>
            <a:off x="4232353" y="3072214"/>
            <a:ext cx="430898" cy="585386"/>
          </a:xfrm>
          <a:custGeom>
            <a:avLst/>
            <a:gdLst>
              <a:gd name="T0" fmla="*/ 76 w 151"/>
              <a:gd name="T1" fmla="*/ 151 h 151"/>
              <a:gd name="T2" fmla="*/ 151 w 151"/>
              <a:gd name="T3" fmla="*/ 75 h 151"/>
              <a:gd name="T4" fmla="*/ 76 w 151"/>
              <a:gd name="T5" fmla="*/ 0 h 151"/>
              <a:gd name="T6" fmla="*/ 76 w 151"/>
              <a:gd name="T7" fmla="*/ 8 h 151"/>
              <a:gd name="T8" fmla="*/ 82 w 151"/>
              <a:gd name="T9" fmla="*/ 8 h 151"/>
              <a:gd name="T10" fmla="*/ 82 w 151"/>
              <a:gd name="T11" fmla="*/ 75 h 151"/>
              <a:gd name="T12" fmla="*/ 76 w 151"/>
              <a:gd name="T13" fmla="*/ 75 h 151"/>
              <a:gd name="T14" fmla="*/ 76 w 151"/>
              <a:gd name="T15" fmla="*/ 123 h 151"/>
              <a:gd name="T16" fmla="*/ 124 w 151"/>
              <a:gd name="T17" fmla="*/ 75 h 151"/>
              <a:gd name="T18" fmla="*/ 98 w 151"/>
              <a:gd name="T19" fmla="*/ 32 h 151"/>
              <a:gd name="T20" fmla="*/ 103 w 151"/>
              <a:gd name="T21" fmla="*/ 21 h 151"/>
              <a:gd name="T22" fmla="*/ 136 w 151"/>
              <a:gd name="T23" fmla="*/ 75 h 151"/>
              <a:gd name="T24" fmla="*/ 76 w 151"/>
              <a:gd name="T25" fmla="*/ 135 h 151"/>
              <a:gd name="T26" fmla="*/ 76 w 151"/>
              <a:gd name="T27" fmla="*/ 151 h 151"/>
              <a:gd name="T28" fmla="*/ 76 w 151"/>
              <a:gd name="T29" fmla="*/ 135 h 151"/>
              <a:gd name="T30" fmla="*/ 76 w 151"/>
              <a:gd name="T31" fmla="*/ 135 h 151"/>
              <a:gd name="T32" fmla="*/ 76 w 151"/>
              <a:gd name="T33" fmla="*/ 0 h 151"/>
              <a:gd name="T34" fmla="*/ 0 w 151"/>
              <a:gd name="T35" fmla="*/ 75 h 151"/>
              <a:gd name="T36" fmla="*/ 76 w 151"/>
              <a:gd name="T37" fmla="*/ 151 h 151"/>
              <a:gd name="T38" fmla="*/ 76 w 151"/>
              <a:gd name="T39" fmla="*/ 135 h 151"/>
              <a:gd name="T40" fmla="*/ 76 w 151"/>
              <a:gd name="T41" fmla="*/ 135 h 151"/>
              <a:gd name="T42" fmla="*/ 15 w 151"/>
              <a:gd name="T43" fmla="*/ 75 h 151"/>
              <a:gd name="T44" fmla="*/ 49 w 151"/>
              <a:gd name="T45" fmla="*/ 21 h 151"/>
              <a:gd name="T46" fmla="*/ 54 w 151"/>
              <a:gd name="T47" fmla="*/ 32 h 151"/>
              <a:gd name="T48" fmla="*/ 28 w 151"/>
              <a:gd name="T49" fmla="*/ 75 h 151"/>
              <a:gd name="T50" fmla="*/ 76 w 151"/>
              <a:gd name="T51" fmla="*/ 123 h 151"/>
              <a:gd name="T52" fmla="*/ 76 w 151"/>
              <a:gd name="T53" fmla="*/ 75 h 151"/>
              <a:gd name="T54" fmla="*/ 70 w 151"/>
              <a:gd name="T55" fmla="*/ 75 h 151"/>
              <a:gd name="T56" fmla="*/ 70 w 151"/>
              <a:gd name="T57" fmla="*/ 8 h 151"/>
              <a:gd name="T58" fmla="*/ 70 w 151"/>
              <a:gd name="T59" fmla="*/ 8 h 151"/>
              <a:gd name="T60" fmla="*/ 76 w 151"/>
              <a:gd name="T61" fmla="*/ 8 h 151"/>
              <a:gd name="T62" fmla="*/ 76 w 151"/>
              <a:gd name="T63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1" h="151">
                <a:moveTo>
                  <a:pt x="76" y="151"/>
                </a:moveTo>
                <a:cubicBezTo>
                  <a:pt x="118" y="151"/>
                  <a:pt x="151" y="117"/>
                  <a:pt x="151" y="75"/>
                </a:cubicBezTo>
                <a:cubicBezTo>
                  <a:pt x="151" y="33"/>
                  <a:pt x="118" y="0"/>
                  <a:pt x="76" y="0"/>
                </a:cubicBezTo>
                <a:cubicBezTo>
                  <a:pt x="76" y="8"/>
                  <a:pt x="76" y="8"/>
                  <a:pt x="76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75"/>
                  <a:pt x="82" y="75"/>
                  <a:pt x="82" y="75"/>
                </a:cubicBezTo>
                <a:cubicBezTo>
                  <a:pt x="76" y="75"/>
                  <a:pt x="76" y="75"/>
                  <a:pt x="76" y="75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102" y="123"/>
                  <a:pt x="124" y="101"/>
                  <a:pt x="124" y="75"/>
                </a:cubicBezTo>
                <a:cubicBezTo>
                  <a:pt x="124" y="57"/>
                  <a:pt x="114" y="41"/>
                  <a:pt x="98" y="32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124" y="32"/>
                  <a:pt x="136" y="52"/>
                  <a:pt x="136" y="75"/>
                </a:cubicBezTo>
                <a:cubicBezTo>
                  <a:pt x="136" y="108"/>
                  <a:pt x="109" y="135"/>
                  <a:pt x="76" y="135"/>
                </a:cubicBezTo>
                <a:cubicBezTo>
                  <a:pt x="76" y="151"/>
                  <a:pt x="76" y="151"/>
                  <a:pt x="76" y="151"/>
                </a:cubicBezTo>
                <a:close/>
                <a:moveTo>
                  <a:pt x="76" y="135"/>
                </a:moveTo>
                <a:cubicBezTo>
                  <a:pt x="76" y="135"/>
                  <a:pt x="76" y="135"/>
                  <a:pt x="76" y="135"/>
                </a:cubicBezTo>
                <a:moveTo>
                  <a:pt x="76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1"/>
                  <a:pt x="76" y="151"/>
                </a:cubicBezTo>
                <a:cubicBezTo>
                  <a:pt x="76" y="135"/>
                  <a:pt x="76" y="135"/>
                  <a:pt x="76" y="135"/>
                </a:cubicBezTo>
                <a:cubicBezTo>
                  <a:pt x="76" y="135"/>
                  <a:pt x="76" y="135"/>
                  <a:pt x="76" y="135"/>
                </a:cubicBezTo>
                <a:cubicBezTo>
                  <a:pt x="43" y="135"/>
                  <a:pt x="15" y="108"/>
                  <a:pt x="15" y="75"/>
                </a:cubicBezTo>
                <a:cubicBezTo>
                  <a:pt x="15" y="52"/>
                  <a:pt x="28" y="32"/>
                  <a:pt x="49" y="21"/>
                </a:cubicBezTo>
                <a:cubicBezTo>
                  <a:pt x="54" y="32"/>
                  <a:pt x="54" y="32"/>
                  <a:pt x="54" y="32"/>
                </a:cubicBezTo>
                <a:cubicBezTo>
                  <a:pt x="38" y="41"/>
                  <a:pt x="28" y="57"/>
                  <a:pt x="28" y="75"/>
                </a:cubicBezTo>
                <a:cubicBezTo>
                  <a:pt x="28" y="101"/>
                  <a:pt x="49" y="123"/>
                  <a:pt x="76" y="123"/>
                </a:cubicBezTo>
                <a:cubicBezTo>
                  <a:pt x="76" y="75"/>
                  <a:pt x="76" y="75"/>
                  <a:pt x="76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0" y="8"/>
                  <a:pt x="70" y="8"/>
                  <a:pt x="70" y="8"/>
                </a:cubicBezTo>
                <a:cubicBezTo>
                  <a:pt x="70" y="8"/>
                  <a:pt x="70" y="8"/>
                  <a:pt x="70" y="8"/>
                </a:cubicBezTo>
                <a:cubicBezTo>
                  <a:pt x="76" y="8"/>
                  <a:pt x="76" y="8"/>
                  <a:pt x="76" y="8"/>
                </a:cubicBezTo>
                <a:lnTo>
                  <a:pt x="76" y="0"/>
                </a:lnTo>
                <a:close/>
              </a:path>
            </a:pathLst>
          </a:custGeom>
          <a:solidFill>
            <a:srgbClr val="FF6D6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Прямоугольник 2"/>
          <p:cNvSpPr/>
          <p:nvPr/>
        </p:nvSpPr>
        <p:spPr>
          <a:xfrm>
            <a:off x="2825890" y="5163421"/>
            <a:ext cx="1284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  <a:cs typeface="Roboto Medium"/>
              </a:rPr>
              <a:t>8-(4932)-327-700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Roboto Condensed" pitchFamily="2" charset="0"/>
              <a:ea typeface="Roboto Condensed" pitchFamily="2" charset="0"/>
              <a:cs typeface="Roboto Medium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3621" y="5163421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  <a:cs typeface="Roboto Medium"/>
              </a:rPr>
              <a:t>37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  <a:cs typeface="Roboto Medium"/>
              </a:rPr>
              <a:t>mmc@list.ru</a:t>
            </a:r>
          </a:p>
        </p:txBody>
      </p:sp>
      <p:sp>
        <p:nvSpPr>
          <p:cNvPr id="39" name="Freeform 75"/>
          <p:cNvSpPr>
            <a:spLocks/>
          </p:cNvSpPr>
          <p:nvPr/>
        </p:nvSpPr>
        <p:spPr bwMode="auto">
          <a:xfrm>
            <a:off x="4480850" y="5262182"/>
            <a:ext cx="75180" cy="198552"/>
          </a:xfrm>
          <a:custGeom>
            <a:avLst/>
            <a:gdLst>
              <a:gd name="T0" fmla="*/ 0 w 104"/>
              <a:gd name="T1" fmla="*/ 206 h 206"/>
              <a:gd name="T2" fmla="*/ 104 w 104"/>
              <a:gd name="T3" fmla="*/ 83 h 206"/>
              <a:gd name="T4" fmla="*/ 0 w 104"/>
              <a:gd name="T5" fmla="*/ 0 h 206"/>
              <a:gd name="T6" fmla="*/ 0 w 104"/>
              <a:gd name="T7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206">
                <a:moveTo>
                  <a:pt x="0" y="206"/>
                </a:moveTo>
                <a:lnTo>
                  <a:pt x="104" y="83"/>
                </a:lnTo>
                <a:lnTo>
                  <a:pt x="0" y="0"/>
                </a:lnTo>
                <a:lnTo>
                  <a:pt x="0" y="206"/>
                </a:lnTo>
                <a:close/>
              </a:path>
            </a:pathLst>
          </a:custGeom>
          <a:solidFill>
            <a:srgbClr val="FF474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5" name="Freeform 76"/>
          <p:cNvSpPr>
            <a:spLocks/>
          </p:cNvSpPr>
          <p:nvPr/>
        </p:nvSpPr>
        <p:spPr bwMode="auto">
          <a:xfrm>
            <a:off x="4660125" y="5262182"/>
            <a:ext cx="73734" cy="198552"/>
          </a:xfrm>
          <a:custGeom>
            <a:avLst/>
            <a:gdLst>
              <a:gd name="T0" fmla="*/ 102 w 102"/>
              <a:gd name="T1" fmla="*/ 206 h 206"/>
              <a:gd name="T2" fmla="*/ 102 w 102"/>
              <a:gd name="T3" fmla="*/ 0 h 206"/>
              <a:gd name="T4" fmla="*/ 0 w 102"/>
              <a:gd name="T5" fmla="*/ 83 h 206"/>
              <a:gd name="T6" fmla="*/ 102 w 102"/>
              <a:gd name="T7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206">
                <a:moveTo>
                  <a:pt x="102" y="206"/>
                </a:moveTo>
                <a:lnTo>
                  <a:pt x="102" y="0"/>
                </a:lnTo>
                <a:lnTo>
                  <a:pt x="0" y="83"/>
                </a:lnTo>
                <a:lnTo>
                  <a:pt x="102" y="206"/>
                </a:lnTo>
                <a:close/>
              </a:path>
            </a:pathLst>
          </a:custGeom>
          <a:solidFill>
            <a:srgbClr val="FF474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Freeform 79"/>
          <p:cNvSpPr>
            <a:spLocks/>
          </p:cNvSpPr>
          <p:nvPr/>
        </p:nvSpPr>
        <p:spPr bwMode="auto">
          <a:xfrm>
            <a:off x="4485911" y="5348929"/>
            <a:ext cx="244334" cy="118553"/>
          </a:xfrm>
          <a:custGeom>
            <a:avLst/>
            <a:gdLst>
              <a:gd name="T0" fmla="*/ 338 w 338"/>
              <a:gd name="T1" fmla="*/ 123 h 123"/>
              <a:gd name="T2" fmla="*/ 336 w 338"/>
              <a:gd name="T3" fmla="*/ 123 h 123"/>
              <a:gd name="T4" fmla="*/ 232 w 338"/>
              <a:gd name="T5" fmla="*/ 0 h 123"/>
              <a:gd name="T6" fmla="*/ 168 w 338"/>
              <a:gd name="T7" fmla="*/ 50 h 123"/>
              <a:gd name="T8" fmla="*/ 104 w 338"/>
              <a:gd name="T9" fmla="*/ 0 h 123"/>
              <a:gd name="T10" fmla="*/ 0 w 338"/>
              <a:gd name="T11" fmla="*/ 123 h 123"/>
              <a:gd name="T12" fmla="*/ 0 w 338"/>
              <a:gd name="T13" fmla="*/ 123 h 123"/>
              <a:gd name="T14" fmla="*/ 338 w 338"/>
              <a:gd name="T15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8" h="123">
                <a:moveTo>
                  <a:pt x="338" y="123"/>
                </a:moveTo>
                <a:lnTo>
                  <a:pt x="336" y="123"/>
                </a:lnTo>
                <a:lnTo>
                  <a:pt x="232" y="0"/>
                </a:lnTo>
                <a:lnTo>
                  <a:pt x="168" y="50"/>
                </a:lnTo>
                <a:lnTo>
                  <a:pt x="104" y="0"/>
                </a:lnTo>
                <a:lnTo>
                  <a:pt x="0" y="123"/>
                </a:lnTo>
                <a:lnTo>
                  <a:pt x="0" y="123"/>
                </a:lnTo>
                <a:lnTo>
                  <a:pt x="338" y="123"/>
                </a:lnTo>
                <a:close/>
              </a:path>
            </a:pathLst>
          </a:custGeom>
          <a:solidFill>
            <a:srgbClr val="FF474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Freeform 80"/>
          <p:cNvSpPr>
            <a:spLocks/>
          </p:cNvSpPr>
          <p:nvPr/>
        </p:nvSpPr>
        <p:spPr bwMode="auto">
          <a:xfrm>
            <a:off x="4488079" y="5255437"/>
            <a:ext cx="240720" cy="130119"/>
          </a:xfrm>
          <a:custGeom>
            <a:avLst/>
            <a:gdLst>
              <a:gd name="T0" fmla="*/ 99 w 333"/>
              <a:gd name="T1" fmla="*/ 83 h 135"/>
              <a:gd name="T2" fmla="*/ 104 w 333"/>
              <a:gd name="T3" fmla="*/ 85 h 135"/>
              <a:gd name="T4" fmla="*/ 108 w 333"/>
              <a:gd name="T5" fmla="*/ 88 h 135"/>
              <a:gd name="T6" fmla="*/ 165 w 333"/>
              <a:gd name="T7" fmla="*/ 135 h 135"/>
              <a:gd name="T8" fmla="*/ 224 w 333"/>
              <a:gd name="T9" fmla="*/ 88 h 135"/>
              <a:gd name="T10" fmla="*/ 227 w 333"/>
              <a:gd name="T11" fmla="*/ 85 h 135"/>
              <a:gd name="T12" fmla="*/ 231 w 333"/>
              <a:gd name="T13" fmla="*/ 83 h 135"/>
              <a:gd name="T14" fmla="*/ 333 w 333"/>
              <a:gd name="T15" fmla="*/ 0 h 135"/>
              <a:gd name="T16" fmla="*/ 0 w 333"/>
              <a:gd name="T17" fmla="*/ 0 h 135"/>
              <a:gd name="T18" fmla="*/ 99 w 333"/>
              <a:gd name="T19" fmla="*/ 83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3" h="135">
                <a:moveTo>
                  <a:pt x="99" y="83"/>
                </a:moveTo>
                <a:lnTo>
                  <a:pt x="104" y="85"/>
                </a:lnTo>
                <a:lnTo>
                  <a:pt x="108" y="88"/>
                </a:lnTo>
                <a:lnTo>
                  <a:pt x="165" y="135"/>
                </a:lnTo>
                <a:lnTo>
                  <a:pt x="224" y="88"/>
                </a:lnTo>
                <a:lnTo>
                  <a:pt x="227" y="85"/>
                </a:lnTo>
                <a:lnTo>
                  <a:pt x="231" y="83"/>
                </a:lnTo>
                <a:lnTo>
                  <a:pt x="333" y="0"/>
                </a:lnTo>
                <a:lnTo>
                  <a:pt x="0" y="0"/>
                </a:lnTo>
                <a:lnTo>
                  <a:pt x="99" y="83"/>
                </a:lnTo>
                <a:close/>
              </a:path>
            </a:pathLst>
          </a:custGeom>
          <a:solidFill>
            <a:srgbClr val="FF474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133"/>
          <p:cNvSpPr>
            <a:spLocks noEditPoints="1"/>
          </p:cNvSpPr>
          <p:nvPr/>
        </p:nvSpPr>
        <p:spPr bwMode="auto">
          <a:xfrm>
            <a:off x="2549749" y="5160193"/>
            <a:ext cx="172046" cy="372044"/>
          </a:xfrm>
          <a:custGeom>
            <a:avLst/>
            <a:gdLst>
              <a:gd name="T0" fmla="*/ 238 w 238"/>
              <a:gd name="T1" fmla="*/ 386 h 386"/>
              <a:gd name="T2" fmla="*/ 212 w 238"/>
              <a:gd name="T3" fmla="*/ 7 h 386"/>
              <a:gd name="T4" fmla="*/ 191 w 238"/>
              <a:gd name="T5" fmla="*/ 0 h 386"/>
              <a:gd name="T6" fmla="*/ 212 w 238"/>
              <a:gd name="T7" fmla="*/ 31 h 386"/>
              <a:gd name="T8" fmla="*/ 212 w 238"/>
              <a:gd name="T9" fmla="*/ 248 h 386"/>
              <a:gd name="T10" fmla="*/ 191 w 238"/>
              <a:gd name="T11" fmla="*/ 277 h 386"/>
              <a:gd name="T12" fmla="*/ 212 w 238"/>
              <a:gd name="T13" fmla="*/ 307 h 386"/>
              <a:gd name="T14" fmla="*/ 191 w 238"/>
              <a:gd name="T15" fmla="*/ 307 h 386"/>
              <a:gd name="T16" fmla="*/ 212 w 238"/>
              <a:gd name="T17" fmla="*/ 329 h 386"/>
              <a:gd name="T18" fmla="*/ 212 w 238"/>
              <a:gd name="T19" fmla="*/ 360 h 386"/>
              <a:gd name="T20" fmla="*/ 191 w 238"/>
              <a:gd name="T21" fmla="*/ 386 h 386"/>
              <a:gd name="T22" fmla="*/ 168 w 238"/>
              <a:gd name="T23" fmla="*/ 7 h 386"/>
              <a:gd name="T24" fmla="*/ 118 w 238"/>
              <a:gd name="T25" fmla="*/ 31 h 386"/>
              <a:gd name="T26" fmla="*/ 191 w 238"/>
              <a:gd name="T27" fmla="*/ 0 h 386"/>
              <a:gd name="T28" fmla="*/ 168 w 238"/>
              <a:gd name="T29" fmla="*/ 0 h 386"/>
              <a:gd name="T30" fmla="*/ 191 w 238"/>
              <a:gd name="T31" fmla="*/ 386 h 386"/>
              <a:gd name="T32" fmla="*/ 168 w 238"/>
              <a:gd name="T33" fmla="*/ 360 h 386"/>
              <a:gd name="T34" fmla="*/ 191 w 238"/>
              <a:gd name="T35" fmla="*/ 329 h 386"/>
              <a:gd name="T36" fmla="*/ 168 w 238"/>
              <a:gd name="T37" fmla="*/ 307 h 386"/>
              <a:gd name="T38" fmla="*/ 191 w 238"/>
              <a:gd name="T39" fmla="*/ 277 h 386"/>
              <a:gd name="T40" fmla="*/ 118 w 238"/>
              <a:gd name="T41" fmla="*/ 248 h 386"/>
              <a:gd name="T42" fmla="*/ 142 w 238"/>
              <a:gd name="T43" fmla="*/ 277 h 386"/>
              <a:gd name="T44" fmla="*/ 142 w 238"/>
              <a:gd name="T45" fmla="*/ 307 h 386"/>
              <a:gd name="T46" fmla="*/ 118 w 238"/>
              <a:gd name="T47" fmla="*/ 329 h 386"/>
              <a:gd name="T48" fmla="*/ 142 w 238"/>
              <a:gd name="T49" fmla="*/ 360 h 386"/>
              <a:gd name="T50" fmla="*/ 118 w 238"/>
              <a:gd name="T51" fmla="*/ 360 h 386"/>
              <a:gd name="T52" fmla="*/ 118 w 238"/>
              <a:gd name="T53" fmla="*/ 7 h 386"/>
              <a:gd name="T54" fmla="*/ 47 w 238"/>
              <a:gd name="T55" fmla="*/ 31 h 386"/>
              <a:gd name="T56" fmla="*/ 118 w 238"/>
              <a:gd name="T57" fmla="*/ 7 h 386"/>
              <a:gd name="T58" fmla="*/ 47 w 238"/>
              <a:gd name="T59" fmla="*/ 386 h 386"/>
              <a:gd name="T60" fmla="*/ 118 w 238"/>
              <a:gd name="T61" fmla="*/ 360 h 386"/>
              <a:gd name="T62" fmla="*/ 97 w 238"/>
              <a:gd name="T63" fmla="*/ 329 h 386"/>
              <a:gd name="T64" fmla="*/ 118 w 238"/>
              <a:gd name="T65" fmla="*/ 307 h 386"/>
              <a:gd name="T66" fmla="*/ 97 w 238"/>
              <a:gd name="T67" fmla="*/ 277 h 386"/>
              <a:gd name="T68" fmla="*/ 118 w 238"/>
              <a:gd name="T69" fmla="*/ 248 h 386"/>
              <a:gd name="T70" fmla="*/ 47 w 238"/>
              <a:gd name="T71" fmla="*/ 277 h 386"/>
              <a:gd name="T72" fmla="*/ 71 w 238"/>
              <a:gd name="T73" fmla="*/ 307 h 386"/>
              <a:gd name="T74" fmla="*/ 47 w 238"/>
              <a:gd name="T75" fmla="*/ 307 h 386"/>
              <a:gd name="T76" fmla="*/ 71 w 238"/>
              <a:gd name="T77" fmla="*/ 329 h 386"/>
              <a:gd name="T78" fmla="*/ 71 w 238"/>
              <a:gd name="T79" fmla="*/ 360 h 386"/>
              <a:gd name="T80" fmla="*/ 47 w 238"/>
              <a:gd name="T81" fmla="*/ 386 h 386"/>
              <a:gd name="T82" fmla="*/ 0 w 238"/>
              <a:gd name="T83" fmla="*/ 7 h 386"/>
              <a:gd name="T84" fmla="*/ 47 w 238"/>
              <a:gd name="T85" fmla="*/ 386 h 386"/>
              <a:gd name="T86" fmla="*/ 26 w 238"/>
              <a:gd name="T87" fmla="*/ 360 h 386"/>
              <a:gd name="T88" fmla="*/ 47 w 238"/>
              <a:gd name="T89" fmla="*/ 329 h 386"/>
              <a:gd name="T90" fmla="*/ 26 w 238"/>
              <a:gd name="T91" fmla="*/ 307 h 386"/>
              <a:gd name="T92" fmla="*/ 47 w 238"/>
              <a:gd name="T93" fmla="*/ 277 h 386"/>
              <a:gd name="T94" fmla="*/ 26 w 238"/>
              <a:gd name="T95" fmla="*/ 248 h 386"/>
              <a:gd name="T96" fmla="*/ 47 w 238"/>
              <a:gd name="T97" fmla="*/ 31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8" h="386">
                <a:moveTo>
                  <a:pt x="191" y="386"/>
                </a:moveTo>
                <a:lnTo>
                  <a:pt x="238" y="386"/>
                </a:lnTo>
                <a:lnTo>
                  <a:pt x="238" y="7"/>
                </a:lnTo>
                <a:lnTo>
                  <a:pt x="212" y="7"/>
                </a:lnTo>
                <a:lnTo>
                  <a:pt x="212" y="0"/>
                </a:lnTo>
                <a:lnTo>
                  <a:pt x="191" y="0"/>
                </a:lnTo>
                <a:lnTo>
                  <a:pt x="191" y="31"/>
                </a:lnTo>
                <a:lnTo>
                  <a:pt x="212" y="31"/>
                </a:lnTo>
                <a:lnTo>
                  <a:pt x="212" y="248"/>
                </a:lnTo>
                <a:lnTo>
                  <a:pt x="212" y="248"/>
                </a:lnTo>
                <a:lnTo>
                  <a:pt x="191" y="248"/>
                </a:lnTo>
                <a:lnTo>
                  <a:pt x="191" y="277"/>
                </a:lnTo>
                <a:lnTo>
                  <a:pt x="212" y="277"/>
                </a:lnTo>
                <a:lnTo>
                  <a:pt x="212" y="307"/>
                </a:lnTo>
                <a:lnTo>
                  <a:pt x="212" y="307"/>
                </a:lnTo>
                <a:lnTo>
                  <a:pt x="191" y="307"/>
                </a:lnTo>
                <a:lnTo>
                  <a:pt x="191" y="329"/>
                </a:lnTo>
                <a:lnTo>
                  <a:pt x="212" y="329"/>
                </a:lnTo>
                <a:lnTo>
                  <a:pt x="212" y="360"/>
                </a:lnTo>
                <a:lnTo>
                  <a:pt x="212" y="360"/>
                </a:lnTo>
                <a:lnTo>
                  <a:pt x="191" y="360"/>
                </a:lnTo>
                <a:lnTo>
                  <a:pt x="191" y="386"/>
                </a:lnTo>
                <a:close/>
                <a:moveTo>
                  <a:pt x="168" y="0"/>
                </a:moveTo>
                <a:lnTo>
                  <a:pt x="168" y="7"/>
                </a:lnTo>
                <a:lnTo>
                  <a:pt x="118" y="7"/>
                </a:lnTo>
                <a:lnTo>
                  <a:pt x="118" y="31"/>
                </a:lnTo>
                <a:lnTo>
                  <a:pt x="191" y="31"/>
                </a:lnTo>
                <a:lnTo>
                  <a:pt x="191" y="0"/>
                </a:lnTo>
                <a:lnTo>
                  <a:pt x="168" y="0"/>
                </a:lnTo>
                <a:lnTo>
                  <a:pt x="168" y="0"/>
                </a:lnTo>
                <a:close/>
                <a:moveTo>
                  <a:pt x="118" y="386"/>
                </a:moveTo>
                <a:lnTo>
                  <a:pt x="191" y="386"/>
                </a:lnTo>
                <a:lnTo>
                  <a:pt x="191" y="360"/>
                </a:lnTo>
                <a:lnTo>
                  <a:pt x="168" y="360"/>
                </a:lnTo>
                <a:lnTo>
                  <a:pt x="168" y="329"/>
                </a:lnTo>
                <a:lnTo>
                  <a:pt x="191" y="329"/>
                </a:lnTo>
                <a:lnTo>
                  <a:pt x="191" y="307"/>
                </a:lnTo>
                <a:lnTo>
                  <a:pt x="168" y="307"/>
                </a:lnTo>
                <a:lnTo>
                  <a:pt x="168" y="277"/>
                </a:lnTo>
                <a:lnTo>
                  <a:pt x="191" y="277"/>
                </a:lnTo>
                <a:lnTo>
                  <a:pt x="191" y="248"/>
                </a:lnTo>
                <a:lnTo>
                  <a:pt x="118" y="248"/>
                </a:lnTo>
                <a:lnTo>
                  <a:pt x="118" y="277"/>
                </a:lnTo>
                <a:lnTo>
                  <a:pt x="142" y="277"/>
                </a:lnTo>
                <a:lnTo>
                  <a:pt x="142" y="307"/>
                </a:lnTo>
                <a:lnTo>
                  <a:pt x="142" y="307"/>
                </a:lnTo>
                <a:lnTo>
                  <a:pt x="118" y="307"/>
                </a:lnTo>
                <a:lnTo>
                  <a:pt x="118" y="329"/>
                </a:lnTo>
                <a:lnTo>
                  <a:pt x="142" y="329"/>
                </a:lnTo>
                <a:lnTo>
                  <a:pt x="142" y="360"/>
                </a:lnTo>
                <a:lnTo>
                  <a:pt x="142" y="360"/>
                </a:lnTo>
                <a:lnTo>
                  <a:pt x="118" y="360"/>
                </a:lnTo>
                <a:lnTo>
                  <a:pt x="118" y="386"/>
                </a:lnTo>
                <a:close/>
                <a:moveTo>
                  <a:pt x="118" y="7"/>
                </a:moveTo>
                <a:lnTo>
                  <a:pt x="47" y="7"/>
                </a:lnTo>
                <a:lnTo>
                  <a:pt x="47" y="31"/>
                </a:lnTo>
                <a:lnTo>
                  <a:pt x="118" y="31"/>
                </a:lnTo>
                <a:lnTo>
                  <a:pt x="118" y="7"/>
                </a:lnTo>
                <a:lnTo>
                  <a:pt x="118" y="7"/>
                </a:lnTo>
                <a:close/>
                <a:moveTo>
                  <a:pt x="47" y="386"/>
                </a:moveTo>
                <a:lnTo>
                  <a:pt x="118" y="386"/>
                </a:lnTo>
                <a:lnTo>
                  <a:pt x="118" y="360"/>
                </a:lnTo>
                <a:lnTo>
                  <a:pt x="97" y="360"/>
                </a:lnTo>
                <a:lnTo>
                  <a:pt x="97" y="329"/>
                </a:lnTo>
                <a:lnTo>
                  <a:pt x="118" y="329"/>
                </a:lnTo>
                <a:lnTo>
                  <a:pt x="118" y="307"/>
                </a:lnTo>
                <a:lnTo>
                  <a:pt x="97" y="307"/>
                </a:lnTo>
                <a:lnTo>
                  <a:pt x="97" y="277"/>
                </a:lnTo>
                <a:lnTo>
                  <a:pt x="118" y="277"/>
                </a:lnTo>
                <a:lnTo>
                  <a:pt x="118" y="248"/>
                </a:lnTo>
                <a:lnTo>
                  <a:pt x="47" y="248"/>
                </a:lnTo>
                <a:lnTo>
                  <a:pt x="47" y="277"/>
                </a:lnTo>
                <a:lnTo>
                  <a:pt x="71" y="277"/>
                </a:lnTo>
                <a:lnTo>
                  <a:pt x="71" y="307"/>
                </a:lnTo>
                <a:lnTo>
                  <a:pt x="71" y="307"/>
                </a:lnTo>
                <a:lnTo>
                  <a:pt x="47" y="307"/>
                </a:lnTo>
                <a:lnTo>
                  <a:pt x="47" y="329"/>
                </a:lnTo>
                <a:lnTo>
                  <a:pt x="71" y="329"/>
                </a:lnTo>
                <a:lnTo>
                  <a:pt x="71" y="360"/>
                </a:lnTo>
                <a:lnTo>
                  <a:pt x="71" y="360"/>
                </a:lnTo>
                <a:lnTo>
                  <a:pt x="47" y="360"/>
                </a:lnTo>
                <a:lnTo>
                  <a:pt x="47" y="386"/>
                </a:lnTo>
                <a:close/>
                <a:moveTo>
                  <a:pt x="47" y="7"/>
                </a:moveTo>
                <a:lnTo>
                  <a:pt x="0" y="7"/>
                </a:lnTo>
                <a:lnTo>
                  <a:pt x="0" y="386"/>
                </a:lnTo>
                <a:lnTo>
                  <a:pt x="47" y="386"/>
                </a:lnTo>
                <a:lnTo>
                  <a:pt x="47" y="360"/>
                </a:lnTo>
                <a:lnTo>
                  <a:pt x="26" y="360"/>
                </a:lnTo>
                <a:lnTo>
                  <a:pt x="26" y="329"/>
                </a:lnTo>
                <a:lnTo>
                  <a:pt x="47" y="329"/>
                </a:lnTo>
                <a:lnTo>
                  <a:pt x="47" y="307"/>
                </a:lnTo>
                <a:lnTo>
                  <a:pt x="26" y="307"/>
                </a:lnTo>
                <a:lnTo>
                  <a:pt x="26" y="277"/>
                </a:lnTo>
                <a:lnTo>
                  <a:pt x="47" y="277"/>
                </a:lnTo>
                <a:lnTo>
                  <a:pt x="47" y="248"/>
                </a:lnTo>
                <a:lnTo>
                  <a:pt x="26" y="248"/>
                </a:lnTo>
                <a:lnTo>
                  <a:pt x="26" y="31"/>
                </a:lnTo>
                <a:lnTo>
                  <a:pt x="47" y="31"/>
                </a:lnTo>
                <a:lnTo>
                  <a:pt x="47" y="7"/>
                </a:lnTo>
                <a:close/>
              </a:path>
            </a:pathLst>
          </a:custGeom>
          <a:solidFill>
            <a:srgbClr val="FF474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TextBox 116"/>
          <p:cNvSpPr txBox="1">
            <a:spLocks noChangeArrowheads="1"/>
          </p:cNvSpPr>
          <p:nvPr/>
        </p:nvSpPr>
        <p:spPr bwMode="auto">
          <a:xfrm>
            <a:off x="1584379" y="6427211"/>
            <a:ext cx="4286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36/2018 от 13 ноября</a:t>
            </a:r>
            <a:r>
              <a:rPr lang="en-US" sz="1000" dirty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1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5" grpId="0"/>
      <p:bldP spid="30" grpId="0" animBg="1"/>
      <p:bldP spid="36" grpId="0" animBg="1"/>
      <p:bldP spid="3" grpId="0"/>
      <p:bldP spid="7" grpId="0"/>
      <p:bldP spid="39" grpId="0" animBg="1"/>
      <p:bldP spid="45" grpId="0" animBg="1"/>
      <p:bldP spid="46" grpId="0" animBg="1"/>
      <p:bldP spid="47" grpId="0" animBg="1"/>
      <p:bldP spid="48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114" y="1471943"/>
            <a:ext cx="2375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6D6D"/>
                </a:solidFill>
                <a:latin typeface="Raleway" panose="020B0003030101060003" pitchFamily="34" charset="0"/>
              </a:rPr>
              <a:t>Тема мониторинга</a:t>
            </a:r>
            <a:endParaRPr lang="id-ID" sz="2000" dirty="0">
              <a:solidFill>
                <a:srgbClr val="FF6D6D"/>
              </a:solidFill>
              <a:latin typeface="Raleway" panose="020B00030301010600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776" y="562340"/>
            <a:ext cx="5017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cap="all" dirty="0">
                <a:solidFill>
                  <a:srgbClr val="7F7F7F"/>
                </a:solidFill>
                <a:latin typeface="Roboto Light"/>
                <a:cs typeface="Roboto Light"/>
              </a:rPr>
              <a:t>Методология </a:t>
            </a:r>
            <a:r>
              <a:rPr lang="ru-RU" sz="2400" b="1" cap="all" dirty="0" smtClean="0">
                <a:solidFill>
                  <a:srgbClr val="FF6D6D"/>
                </a:solidFill>
                <a:latin typeface="Roboto Light"/>
                <a:cs typeface="Roboto Light"/>
              </a:rPr>
              <a:t>мониторинга</a:t>
            </a:r>
            <a:endParaRPr lang="en-US" sz="2400" b="1" cap="all" dirty="0">
              <a:solidFill>
                <a:srgbClr val="FF6D6D"/>
              </a:solidFill>
              <a:latin typeface="Roboto Light"/>
              <a:cs typeface="Roboto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776" y="1872054"/>
            <a:ext cx="354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Проведение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мониторинга качества оказания государственных и муниципальных услуг в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органах власти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на территории Ивановской области в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2018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году</a:t>
            </a:r>
            <a:endParaRPr lang="id-ID" sz="160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7" name="Freeform 204"/>
          <p:cNvSpPr>
            <a:spLocks noEditPoints="1"/>
          </p:cNvSpPr>
          <p:nvPr/>
        </p:nvSpPr>
        <p:spPr bwMode="auto">
          <a:xfrm>
            <a:off x="4714642" y="1872054"/>
            <a:ext cx="562565" cy="3013510"/>
          </a:xfrm>
          <a:custGeom>
            <a:avLst/>
            <a:gdLst>
              <a:gd name="T0" fmla="*/ 280 w 287"/>
              <a:gd name="T1" fmla="*/ 271 h 1160"/>
              <a:gd name="T2" fmla="*/ 247 w 287"/>
              <a:gd name="T3" fmla="*/ 188 h 1160"/>
              <a:gd name="T4" fmla="*/ 213 w 287"/>
              <a:gd name="T5" fmla="*/ 135 h 1160"/>
              <a:gd name="T6" fmla="*/ 181 w 287"/>
              <a:gd name="T7" fmla="*/ 23 h 1160"/>
              <a:gd name="T8" fmla="*/ 82 w 287"/>
              <a:gd name="T9" fmla="*/ 57 h 1160"/>
              <a:gd name="T10" fmla="*/ 76 w 287"/>
              <a:gd name="T11" fmla="*/ 189 h 1160"/>
              <a:gd name="T12" fmla="*/ 40 w 287"/>
              <a:gd name="T13" fmla="*/ 237 h 1160"/>
              <a:gd name="T14" fmla="*/ 4 w 287"/>
              <a:gd name="T15" fmla="*/ 366 h 1160"/>
              <a:gd name="T16" fmla="*/ 7 w 287"/>
              <a:gd name="T17" fmla="*/ 412 h 1160"/>
              <a:gd name="T18" fmla="*/ 40 w 287"/>
              <a:gd name="T19" fmla="*/ 467 h 1160"/>
              <a:gd name="T20" fmla="*/ 35 w 287"/>
              <a:gd name="T21" fmla="*/ 546 h 1160"/>
              <a:gd name="T22" fmla="*/ 27 w 287"/>
              <a:gd name="T23" fmla="*/ 759 h 1160"/>
              <a:gd name="T24" fmla="*/ 47 w 287"/>
              <a:gd name="T25" fmla="*/ 843 h 1160"/>
              <a:gd name="T26" fmla="*/ 75 w 287"/>
              <a:gd name="T27" fmla="*/ 1036 h 1160"/>
              <a:gd name="T28" fmla="*/ 44 w 287"/>
              <a:gd name="T29" fmla="*/ 1127 h 1160"/>
              <a:gd name="T30" fmla="*/ 70 w 287"/>
              <a:gd name="T31" fmla="*/ 1155 h 1160"/>
              <a:gd name="T32" fmla="*/ 108 w 287"/>
              <a:gd name="T33" fmla="*/ 1107 h 1160"/>
              <a:gd name="T34" fmla="*/ 107 w 287"/>
              <a:gd name="T35" fmla="*/ 1141 h 1160"/>
              <a:gd name="T36" fmla="*/ 119 w 287"/>
              <a:gd name="T37" fmla="*/ 1132 h 1160"/>
              <a:gd name="T38" fmla="*/ 117 w 287"/>
              <a:gd name="T39" fmla="*/ 1050 h 1160"/>
              <a:gd name="T40" fmla="*/ 115 w 287"/>
              <a:gd name="T41" fmla="*/ 885 h 1160"/>
              <a:gd name="T42" fmla="*/ 167 w 287"/>
              <a:gd name="T43" fmla="*/ 851 h 1160"/>
              <a:gd name="T44" fmla="*/ 169 w 287"/>
              <a:gd name="T45" fmla="*/ 977 h 1160"/>
              <a:gd name="T46" fmla="*/ 154 w 287"/>
              <a:gd name="T47" fmla="*/ 1096 h 1160"/>
              <a:gd name="T48" fmla="*/ 148 w 287"/>
              <a:gd name="T49" fmla="*/ 1159 h 1160"/>
              <a:gd name="T50" fmla="*/ 205 w 287"/>
              <a:gd name="T51" fmla="*/ 1104 h 1160"/>
              <a:gd name="T52" fmla="*/ 202 w 287"/>
              <a:gd name="T53" fmla="*/ 1043 h 1160"/>
              <a:gd name="T54" fmla="*/ 234 w 287"/>
              <a:gd name="T55" fmla="*/ 852 h 1160"/>
              <a:gd name="T56" fmla="*/ 251 w 287"/>
              <a:gd name="T57" fmla="*/ 721 h 1160"/>
              <a:gd name="T58" fmla="*/ 265 w 287"/>
              <a:gd name="T59" fmla="*/ 535 h 1160"/>
              <a:gd name="T60" fmla="*/ 258 w 287"/>
              <a:gd name="T61" fmla="*/ 449 h 1160"/>
              <a:gd name="T62" fmla="*/ 244 w 287"/>
              <a:gd name="T63" fmla="*/ 388 h 1160"/>
              <a:gd name="T64" fmla="*/ 102 w 287"/>
              <a:gd name="T65" fmla="*/ 452 h 1160"/>
              <a:gd name="T66" fmla="*/ 114 w 287"/>
              <a:gd name="T67" fmla="*/ 452 h 1160"/>
              <a:gd name="T68" fmla="*/ 168 w 287"/>
              <a:gd name="T69" fmla="*/ 213 h 1160"/>
              <a:gd name="T70" fmla="*/ 117 w 287"/>
              <a:gd name="T71" fmla="*/ 344 h 1160"/>
              <a:gd name="T72" fmla="*/ 114 w 287"/>
              <a:gd name="T73" fmla="*/ 257 h 1160"/>
              <a:gd name="T74" fmla="*/ 102 w 287"/>
              <a:gd name="T75" fmla="*/ 205 h 1160"/>
              <a:gd name="T76" fmla="*/ 134 w 287"/>
              <a:gd name="T77" fmla="*/ 223 h 1160"/>
              <a:gd name="T78" fmla="*/ 152 w 287"/>
              <a:gd name="T79" fmla="*/ 222 h 1160"/>
              <a:gd name="T80" fmla="*/ 159 w 287"/>
              <a:gd name="T81" fmla="*/ 184 h 1160"/>
              <a:gd name="T82" fmla="*/ 189 w 287"/>
              <a:gd name="T83" fmla="*/ 176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1160">
                <a:moveTo>
                  <a:pt x="257" y="366"/>
                </a:moveTo>
                <a:cubicBezTo>
                  <a:pt x="258" y="353"/>
                  <a:pt x="279" y="285"/>
                  <a:pt x="280" y="271"/>
                </a:cubicBezTo>
                <a:cubicBezTo>
                  <a:pt x="281" y="257"/>
                  <a:pt x="287" y="214"/>
                  <a:pt x="282" y="199"/>
                </a:cubicBezTo>
                <a:cubicBezTo>
                  <a:pt x="277" y="183"/>
                  <a:pt x="247" y="188"/>
                  <a:pt x="247" y="188"/>
                </a:cubicBezTo>
                <a:cubicBezTo>
                  <a:pt x="247" y="188"/>
                  <a:pt x="240" y="172"/>
                  <a:pt x="226" y="168"/>
                </a:cubicBezTo>
                <a:cubicBezTo>
                  <a:pt x="211" y="164"/>
                  <a:pt x="229" y="145"/>
                  <a:pt x="213" y="135"/>
                </a:cubicBezTo>
                <a:cubicBezTo>
                  <a:pt x="203" y="128"/>
                  <a:pt x="206" y="92"/>
                  <a:pt x="202" y="78"/>
                </a:cubicBezTo>
                <a:cubicBezTo>
                  <a:pt x="199" y="64"/>
                  <a:pt x="190" y="35"/>
                  <a:pt x="181" y="23"/>
                </a:cubicBezTo>
                <a:cubicBezTo>
                  <a:pt x="171" y="10"/>
                  <a:pt x="152" y="17"/>
                  <a:pt x="152" y="17"/>
                </a:cubicBezTo>
                <a:cubicBezTo>
                  <a:pt x="108" y="0"/>
                  <a:pt x="86" y="37"/>
                  <a:pt x="82" y="57"/>
                </a:cubicBezTo>
                <a:cubicBezTo>
                  <a:pt x="79" y="77"/>
                  <a:pt x="89" y="114"/>
                  <a:pt x="77" y="140"/>
                </a:cubicBezTo>
                <a:cubicBezTo>
                  <a:pt x="66" y="165"/>
                  <a:pt x="91" y="174"/>
                  <a:pt x="76" y="189"/>
                </a:cubicBezTo>
                <a:cubicBezTo>
                  <a:pt x="60" y="203"/>
                  <a:pt x="74" y="208"/>
                  <a:pt x="59" y="215"/>
                </a:cubicBezTo>
                <a:cubicBezTo>
                  <a:pt x="45" y="221"/>
                  <a:pt x="40" y="224"/>
                  <a:pt x="40" y="237"/>
                </a:cubicBezTo>
                <a:cubicBezTo>
                  <a:pt x="40" y="250"/>
                  <a:pt x="28" y="284"/>
                  <a:pt x="22" y="314"/>
                </a:cubicBezTo>
                <a:cubicBezTo>
                  <a:pt x="15" y="344"/>
                  <a:pt x="8" y="355"/>
                  <a:pt x="4" y="366"/>
                </a:cubicBezTo>
                <a:cubicBezTo>
                  <a:pt x="0" y="378"/>
                  <a:pt x="2" y="382"/>
                  <a:pt x="4" y="388"/>
                </a:cubicBezTo>
                <a:cubicBezTo>
                  <a:pt x="6" y="393"/>
                  <a:pt x="7" y="394"/>
                  <a:pt x="7" y="412"/>
                </a:cubicBezTo>
                <a:cubicBezTo>
                  <a:pt x="7" y="431"/>
                  <a:pt x="38" y="434"/>
                  <a:pt x="38" y="434"/>
                </a:cubicBezTo>
                <a:cubicBezTo>
                  <a:pt x="38" y="434"/>
                  <a:pt x="40" y="451"/>
                  <a:pt x="40" y="467"/>
                </a:cubicBezTo>
                <a:cubicBezTo>
                  <a:pt x="40" y="482"/>
                  <a:pt x="30" y="526"/>
                  <a:pt x="28" y="538"/>
                </a:cubicBezTo>
                <a:cubicBezTo>
                  <a:pt x="26" y="550"/>
                  <a:pt x="35" y="546"/>
                  <a:pt x="35" y="546"/>
                </a:cubicBezTo>
                <a:cubicBezTo>
                  <a:pt x="35" y="546"/>
                  <a:pt x="35" y="559"/>
                  <a:pt x="33" y="578"/>
                </a:cubicBezTo>
                <a:cubicBezTo>
                  <a:pt x="30" y="597"/>
                  <a:pt x="27" y="724"/>
                  <a:pt x="27" y="759"/>
                </a:cubicBezTo>
                <a:cubicBezTo>
                  <a:pt x="27" y="794"/>
                  <a:pt x="23" y="842"/>
                  <a:pt x="27" y="842"/>
                </a:cubicBezTo>
                <a:cubicBezTo>
                  <a:pt x="32" y="842"/>
                  <a:pt x="47" y="843"/>
                  <a:pt x="47" y="843"/>
                </a:cubicBezTo>
                <a:cubicBezTo>
                  <a:pt x="47" y="843"/>
                  <a:pt x="45" y="866"/>
                  <a:pt x="46" y="895"/>
                </a:cubicBezTo>
                <a:cubicBezTo>
                  <a:pt x="47" y="923"/>
                  <a:pt x="70" y="1014"/>
                  <a:pt x="75" y="1036"/>
                </a:cubicBezTo>
                <a:cubicBezTo>
                  <a:pt x="79" y="1059"/>
                  <a:pt x="78" y="1079"/>
                  <a:pt x="70" y="1091"/>
                </a:cubicBezTo>
                <a:cubicBezTo>
                  <a:pt x="63" y="1103"/>
                  <a:pt x="57" y="1118"/>
                  <a:pt x="44" y="1127"/>
                </a:cubicBezTo>
                <a:cubicBezTo>
                  <a:pt x="31" y="1137"/>
                  <a:pt x="26" y="1141"/>
                  <a:pt x="28" y="1150"/>
                </a:cubicBezTo>
                <a:cubicBezTo>
                  <a:pt x="30" y="1158"/>
                  <a:pt x="46" y="1156"/>
                  <a:pt x="70" y="1155"/>
                </a:cubicBezTo>
                <a:cubicBezTo>
                  <a:pt x="94" y="1154"/>
                  <a:pt x="91" y="1139"/>
                  <a:pt x="94" y="1132"/>
                </a:cubicBezTo>
                <a:cubicBezTo>
                  <a:pt x="97" y="1125"/>
                  <a:pt x="108" y="1107"/>
                  <a:pt x="108" y="1107"/>
                </a:cubicBezTo>
                <a:cubicBezTo>
                  <a:pt x="108" y="1107"/>
                  <a:pt x="111" y="1110"/>
                  <a:pt x="111" y="1118"/>
                </a:cubicBezTo>
                <a:cubicBezTo>
                  <a:pt x="111" y="1127"/>
                  <a:pt x="107" y="1141"/>
                  <a:pt x="107" y="1141"/>
                </a:cubicBezTo>
                <a:cubicBezTo>
                  <a:pt x="117" y="1141"/>
                  <a:pt x="117" y="1141"/>
                  <a:pt x="117" y="1141"/>
                </a:cubicBezTo>
                <a:cubicBezTo>
                  <a:pt x="117" y="1141"/>
                  <a:pt x="120" y="1140"/>
                  <a:pt x="119" y="1132"/>
                </a:cubicBezTo>
                <a:cubicBezTo>
                  <a:pt x="118" y="1124"/>
                  <a:pt x="123" y="1106"/>
                  <a:pt x="127" y="1091"/>
                </a:cubicBezTo>
                <a:cubicBezTo>
                  <a:pt x="132" y="1075"/>
                  <a:pt x="123" y="1057"/>
                  <a:pt x="117" y="1050"/>
                </a:cubicBezTo>
                <a:cubicBezTo>
                  <a:pt x="112" y="1044"/>
                  <a:pt x="114" y="1009"/>
                  <a:pt x="115" y="974"/>
                </a:cubicBezTo>
                <a:cubicBezTo>
                  <a:pt x="117" y="939"/>
                  <a:pt x="119" y="901"/>
                  <a:pt x="115" y="885"/>
                </a:cubicBezTo>
                <a:cubicBezTo>
                  <a:pt x="112" y="868"/>
                  <a:pt x="107" y="846"/>
                  <a:pt x="107" y="846"/>
                </a:cubicBezTo>
                <a:cubicBezTo>
                  <a:pt x="167" y="851"/>
                  <a:pt x="167" y="851"/>
                  <a:pt x="167" y="851"/>
                </a:cubicBezTo>
                <a:cubicBezTo>
                  <a:pt x="167" y="851"/>
                  <a:pt x="169" y="863"/>
                  <a:pt x="169" y="889"/>
                </a:cubicBezTo>
                <a:cubicBezTo>
                  <a:pt x="169" y="916"/>
                  <a:pt x="169" y="934"/>
                  <a:pt x="169" y="977"/>
                </a:cubicBezTo>
                <a:cubicBezTo>
                  <a:pt x="169" y="1019"/>
                  <a:pt x="165" y="1035"/>
                  <a:pt x="160" y="1051"/>
                </a:cubicBezTo>
                <a:cubicBezTo>
                  <a:pt x="156" y="1068"/>
                  <a:pt x="159" y="1080"/>
                  <a:pt x="154" y="1096"/>
                </a:cubicBezTo>
                <a:cubicBezTo>
                  <a:pt x="149" y="1113"/>
                  <a:pt x="140" y="1125"/>
                  <a:pt x="135" y="1134"/>
                </a:cubicBezTo>
                <a:cubicBezTo>
                  <a:pt x="129" y="1143"/>
                  <a:pt x="127" y="1158"/>
                  <a:pt x="148" y="1159"/>
                </a:cubicBezTo>
                <a:cubicBezTo>
                  <a:pt x="170" y="1160"/>
                  <a:pt x="196" y="1150"/>
                  <a:pt x="196" y="1140"/>
                </a:cubicBezTo>
                <a:cubicBezTo>
                  <a:pt x="196" y="1131"/>
                  <a:pt x="198" y="1119"/>
                  <a:pt x="205" y="1104"/>
                </a:cubicBezTo>
                <a:cubicBezTo>
                  <a:pt x="213" y="1088"/>
                  <a:pt x="206" y="1075"/>
                  <a:pt x="204" y="1069"/>
                </a:cubicBezTo>
                <a:cubicBezTo>
                  <a:pt x="201" y="1062"/>
                  <a:pt x="202" y="1055"/>
                  <a:pt x="202" y="1043"/>
                </a:cubicBezTo>
                <a:cubicBezTo>
                  <a:pt x="202" y="1031"/>
                  <a:pt x="213" y="991"/>
                  <a:pt x="225" y="947"/>
                </a:cubicBezTo>
                <a:cubicBezTo>
                  <a:pt x="237" y="903"/>
                  <a:pt x="234" y="852"/>
                  <a:pt x="234" y="852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43" y="852"/>
                  <a:pt x="244" y="787"/>
                  <a:pt x="251" y="721"/>
                </a:cubicBezTo>
                <a:cubicBezTo>
                  <a:pt x="258" y="654"/>
                  <a:pt x="248" y="585"/>
                  <a:pt x="248" y="566"/>
                </a:cubicBezTo>
                <a:cubicBezTo>
                  <a:pt x="248" y="547"/>
                  <a:pt x="255" y="539"/>
                  <a:pt x="265" y="535"/>
                </a:cubicBezTo>
                <a:cubicBezTo>
                  <a:pt x="276" y="530"/>
                  <a:pt x="277" y="528"/>
                  <a:pt x="272" y="510"/>
                </a:cubicBezTo>
                <a:cubicBezTo>
                  <a:pt x="266" y="492"/>
                  <a:pt x="258" y="449"/>
                  <a:pt x="258" y="449"/>
                </a:cubicBezTo>
                <a:cubicBezTo>
                  <a:pt x="258" y="449"/>
                  <a:pt x="257" y="443"/>
                  <a:pt x="251" y="424"/>
                </a:cubicBezTo>
                <a:cubicBezTo>
                  <a:pt x="244" y="406"/>
                  <a:pt x="244" y="388"/>
                  <a:pt x="244" y="388"/>
                </a:cubicBezTo>
                <a:cubicBezTo>
                  <a:pt x="244" y="388"/>
                  <a:pt x="256" y="378"/>
                  <a:pt x="257" y="366"/>
                </a:cubicBezTo>
                <a:close/>
                <a:moveTo>
                  <a:pt x="102" y="452"/>
                </a:moveTo>
                <a:cubicBezTo>
                  <a:pt x="110" y="434"/>
                  <a:pt x="110" y="434"/>
                  <a:pt x="110" y="434"/>
                </a:cubicBezTo>
                <a:cubicBezTo>
                  <a:pt x="114" y="452"/>
                  <a:pt x="114" y="452"/>
                  <a:pt x="114" y="452"/>
                </a:cubicBezTo>
                <a:lnTo>
                  <a:pt x="102" y="452"/>
                </a:lnTo>
                <a:close/>
                <a:moveTo>
                  <a:pt x="168" y="213"/>
                </a:moveTo>
                <a:cubicBezTo>
                  <a:pt x="158" y="230"/>
                  <a:pt x="141" y="260"/>
                  <a:pt x="135" y="285"/>
                </a:cubicBezTo>
                <a:cubicBezTo>
                  <a:pt x="128" y="309"/>
                  <a:pt x="117" y="344"/>
                  <a:pt x="117" y="344"/>
                </a:cubicBezTo>
                <a:cubicBezTo>
                  <a:pt x="117" y="344"/>
                  <a:pt x="116" y="338"/>
                  <a:pt x="115" y="329"/>
                </a:cubicBezTo>
                <a:cubicBezTo>
                  <a:pt x="114" y="320"/>
                  <a:pt x="114" y="277"/>
                  <a:pt x="114" y="257"/>
                </a:cubicBezTo>
                <a:cubicBezTo>
                  <a:pt x="114" y="237"/>
                  <a:pt x="115" y="220"/>
                  <a:pt x="112" y="219"/>
                </a:cubicBezTo>
                <a:cubicBezTo>
                  <a:pt x="108" y="217"/>
                  <a:pt x="102" y="205"/>
                  <a:pt x="102" y="205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17" y="218"/>
                  <a:pt x="129" y="210"/>
                  <a:pt x="134" y="223"/>
                </a:cubicBezTo>
                <a:cubicBezTo>
                  <a:pt x="138" y="236"/>
                  <a:pt x="133" y="269"/>
                  <a:pt x="136" y="253"/>
                </a:cubicBezTo>
                <a:cubicBezTo>
                  <a:pt x="138" y="238"/>
                  <a:pt x="146" y="237"/>
                  <a:pt x="152" y="222"/>
                </a:cubicBezTo>
                <a:cubicBezTo>
                  <a:pt x="159" y="207"/>
                  <a:pt x="139" y="196"/>
                  <a:pt x="139" y="196"/>
                </a:cubicBezTo>
                <a:cubicBezTo>
                  <a:pt x="139" y="196"/>
                  <a:pt x="150" y="192"/>
                  <a:pt x="159" y="184"/>
                </a:cubicBezTo>
                <a:cubicBezTo>
                  <a:pt x="169" y="175"/>
                  <a:pt x="182" y="164"/>
                  <a:pt x="182" y="164"/>
                </a:cubicBezTo>
                <a:cubicBezTo>
                  <a:pt x="189" y="176"/>
                  <a:pt x="189" y="176"/>
                  <a:pt x="189" y="176"/>
                </a:cubicBezTo>
                <a:cubicBezTo>
                  <a:pt x="189" y="176"/>
                  <a:pt x="178" y="196"/>
                  <a:pt x="168" y="21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8" name="Freeform 196"/>
          <p:cNvSpPr>
            <a:spLocks noEditPoints="1"/>
          </p:cNvSpPr>
          <p:nvPr/>
        </p:nvSpPr>
        <p:spPr bwMode="auto">
          <a:xfrm>
            <a:off x="5357062" y="2154436"/>
            <a:ext cx="768238" cy="3193326"/>
          </a:xfrm>
          <a:custGeom>
            <a:avLst/>
            <a:gdLst>
              <a:gd name="T0" fmla="*/ 379 w 386"/>
              <a:gd name="T1" fmla="*/ 464 h 1210"/>
              <a:gd name="T2" fmla="*/ 364 w 386"/>
              <a:gd name="T3" fmla="*/ 267 h 1210"/>
              <a:gd name="T4" fmla="*/ 269 w 386"/>
              <a:gd name="T5" fmla="*/ 191 h 1210"/>
              <a:gd name="T6" fmla="*/ 251 w 386"/>
              <a:gd name="T7" fmla="*/ 145 h 1210"/>
              <a:gd name="T8" fmla="*/ 266 w 386"/>
              <a:gd name="T9" fmla="*/ 116 h 1210"/>
              <a:gd name="T10" fmla="*/ 263 w 386"/>
              <a:gd name="T11" fmla="*/ 82 h 1210"/>
              <a:gd name="T12" fmla="*/ 205 w 386"/>
              <a:gd name="T13" fmla="*/ 0 h 1210"/>
              <a:gd name="T14" fmla="*/ 155 w 386"/>
              <a:gd name="T15" fmla="*/ 90 h 1210"/>
              <a:gd name="T16" fmla="*/ 174 w 386"/>
              <a:gd name="T17" fmla="*/ 126 h 1210"/>
              <a:gd name="T18" fmla="*/ 176 w 386"/>
              <a:gd name="T19" fmla="*/ 167 h 1210"/>
              <a:gd name="T20" fmla="*/ 177 w 386"/>
              <a:gd name="T21" fmla="*/ 167 h 1210"/>
              <a:gd name="T22" fmla="*/ 156 w 386"/>
              <a:gd name="T23" fmla="*/ 186 h 1210"/>
              <a:gd name="T24" fmla="*/ 99 w 386"/>
              <a:gd name="T25" fmla="*/ 207 h 1210"/>
              <a:gd name="T26" fmla="*/ 57 w 386"/>
              <a:gd name="T27" fmla="*/ 370 h 1210"/>
              <a:gd name="T28" fmla="*/ 38 w 386"/>
              <a:gd name="T29" fmla="*/ 604 h 1210"/>
              <a:gd name="T30" fmla="*/ 68 w 386"/>
              <a:gd name="T31" fmla="*/ 598 h 1210"/>
              <a:gd name="T32" fmla="*/ 68 w 386"/>
              <a:gd name="T33" fmla="*/ 607 h 1210"/>
              <a:gd name="T34" fmla="*/ 41 w 386"/>
              <a:gd name="T35" fmla="*/ 619 h 1210"/>
              <a:gd name="T36" fmla="*/ 47 w 386"/>
              <a:gd name="T37" fmla="*/ 662 h 1210"/>
              <a:gd name="T38" fmla="*/ 3 w 386"/>
              <a:gd name="T39" fmla="*/ 849 h 1210"/>
              <a:gd name="T40" fmla="*/ 99 w 386"/>
              <a:gd name="T41" fmla="*/ 898 h 1210"/>
              <a:gd name="T42" fmla="*/ 118 w 386"/>
              <a:gd name="T43" fmla="*/ 899 h 1210"/>
              <a:gd name="T44" fmla="*/ 127 w 386"/>
              <a:gd name="T45" fmla="*/ 1051 h 1210"/>
              <a:gd name="T46" fmla="*/ 118 w 386"/>
              <a:gd name="T47" fmla="*/ 1153 h 1210"/>
              <a:gd name="T48" fmla="*/ 181 w 386"/>
              <a:gd name="T49" fmla="*/ 1159 h 1210"/>
              <a:gd name="T50" fmla="*/ 194 w 386"/>
              <a:gd name="T51" fmla="*/ 1084 h 1210"/>
              <a:gd name="T52" fmla="*/ 192 w 386"/>
              <a:gd name="T53" fmla="*/ 968 h 1210"/>
              <a:gd name="T54" fmla="*/ 222 w 386"/>
              <a:gd name="T55" fmla="*/ 712 h 1210"/>
              <a:gd name="T56" fmla="*/ 252 w 386"/>
              <a:gd name="T57" fmla="*/ 767 h 1210"/>
              <a:gd name="T58" fmla="*/ 285 w 386"/>
              <a:gd name="T59" fmla="*/ 1024 h 1210"/>
              <a:gd name="T60" fmla="*/ 277 w 386"/>
              <a:gd name="T61" fmla="*/ 1067 h 1210"/>
              <a:gd name="T62" fmla="*/ 298 w 386"/>
              <a:gd name="T63" fmla="*/ 1146 h 1210"/>
              <a:gd name="T64" fmla="*/ 355 w 386"/>
              <a:gd name="T65" fmla="*/ 1205 h 1210"/>
              <a:gd name="T66" fmla="*/ 347 w 386"/>
              <a:gd name="T67" fmla="*/ 1105 h 1210"/>
              <a:gd name="T68" fmla="*/ 351 w 386"/>
              <a:gd name="T69" fmla="*/ 1046 h 1210"/>
              <a:gd name="T70" fmla="*/ 356 w 386"/>
              <a:gd name="T71" fmla="*/ 829 h 1210"/>
              <a:gd name="T72" fmla="*/ 354 w 386"/>
              <a:gd name="T73" fmla="*/ 603 h 1210"/>
              <a:gd name="T74" fmla="*/ 367 w 386"/>
              <a:gd name="T75" fmla="*/ 565 h 1210"/>
              <a:gd name="T76" fmla="*/ 109 w 386"/>
              <a:gd name="T77" fmla="*/ 669 h 1210"/>
              <a:gd name="T78" fmla="*/ 91 w 386"/>
              <a:gd name="T79" fmla="*/ 666 h 1210"/>
              <a:gd name="T80" fmla="*/ 90 w 386"/>
              <a:gd name="T81" fmla="*/ 617 h 1210"/>
              <a:gd name="T82" fmla="*/ 101 w 386"/>
              <a:gd name="T83" fmla="*/ 628 h 1210"/>
              <a:gd name="T84" fmla="*/ 108 w 386"/>
              <a:gd name="T85" fmla="*/ 649 h 1210"/>
              <a:gd name="T86" fmla="*/ 223 w 386"/>
              <a:gd name="T87" fmla="*/ 505 h 1210"/>
              <a:gd name="T88" fmla="*/ 221 w 386"/>
              <a:gd name="T89" fmla="*/ 232 h 1210"/>
              <a:gd name="T90" fmla="*/ 215 w 386"/>
              <a:gd name="T91" fmla="*/ 208 h 1210"/>
              <a:gd name="T92" fmla="*/ 205 w 386"/>
              <a:gd name="T93" fmla="*/ 231 h 1210"/>
              <a:gd name="T94" fmla="*/ 199 w 386"/>
              <a:gd name="T95" fmla="*/ 505 h 1210"/>
              <a:gd name="T96" fmla="*/ 190 w 386"/>
              <a:gd name="T97" fmla="*/ 325 h 1210"/>
              <a:gd name="T98" fmla="*/ 173 w 386"/>
              <a:gd name="T99" fmla="*/ 188 h 1210"/>
              <a:gd name="T100" fmla="*/ 182 w 386"/>
              <a:gd name="T101" fmla="*/ 176 h 1210"/>
              <a:gd name="T102" fmla="*/ 248 w 386"/>
              <a:gd name="T103" fmla="*/ 179 h 1210"/>
              <a:gd name="T104" fmla="*/ 259 w 386"/>
              <a:gd name="T105" fmla="*/ 196 h 1210"/>
              <a:gd name="T106" fmla="*/ 258 w 386"/>
              <a:gd name="T107" fmla="*/ 201 h 1210"/>
              <a:gd name="T108" fmla="*/ 260 w 386"/>
              <a:gd name="T109" fmla="*/ 256 h 1210"/>
              <a:gd name="T110" fmla="*/ 301 w 386"/>
              <a:gd name="T111" fmla="*/ 488 h 1210"/>
              <a:gd name="T112" fmla="*/ 360 w 386"/>
              <a:gd name="T113" fmla="*/ 585 h 1210"/>
              <a:gd name="T114" fmla="*/ 328 w 386"/>
              <a:gd name="T115" fmla="*/ 554 h 1210"/>
              <a:gd name="T116" fmla="*/ 360 w 386"/>
              <a:gd name="T117" fmla="*/ 585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6" h="1210">
                <a:moveTo>
                  <a:pt x="379" y="512"/>
                </a:moveTo>
                <a:cubicBezTo>
                  <a:pt x="385" y="497"/>
                  <a:pt x="386" y="471"/>
                  <a:pt x="379" y="464"/>
                </a:cubicBezTo>
                <a:cubicBezTo>
                  <a:pt x="372" y="456"/>
                  <a:pt x="383" y="413"/>
                  <a:pt x="376" y="380"/>
                </a:cubicBezTo>
                <a:cubicBezTo>
                  <a:pt x="370" y="347"/>
                  <a:pt x="365" y="295"/>
                  <a:pt x="364" y="267"/>
                </a:cubicBezTo>
                <a:cubicBezTo>
                  <a:pt x="364" y="239"/>
                  <a:pt x="362" y="219"/>
                  <a:pt x="326" y="210"/>
                </a:cubicBezTo>
                <a:cubicBezTo>
                  <a:pt x="302" y="204"/>
                  <a:pt x="282" y="197"/>
                  <a:pt x="269" y="191"/>
                </a:cubicBezTo>
                <a:cubicBezTo>
                  <a:pt x="269" y="191"/>
                  <a:pt x="255" y="179"/>
                  <a:pt x="252" y="168"/>
                </a:cubicBezTo>
                <a:cubicBezTo>
                  <a:pt x="251" y="159"/>
                  <a:pt x="251" y="150"/>
                  <a:pt x="251" y="145"/>
                </a:cubicBezTo>
                <a:cubicBezTo>
                  <a:pt x="253" y="136"/>
                  <a:pt x="253" y="129"/>
                  <a:pt x="253" y="124"/>
                </a:cubicBezTo>
                <a:cubicBezTo>
                  <a:pt x="253" y="118"/>
                  <a:pt x="264" y="126"/>
                  <a:pt x="266" y="116"/>
                </a:cubicBezTo>
                <a:cubicBezTo>
                  <a:pt x="269" y="107"/>
                  <a:pt x="271" y="85"/>
                  <a:pt x="269" y="84"/>
                </a:cubicBezTo>
                <a:cubicBezTo>
                  <a:pt x="267" y="82"/>
                  <a:pt x="265" y="82"/>
                  <a:pt x="263" y="82"/>
                </a:cubicBezTo>
                <a:cubicBezTo>
                  <a:pt x="263" y="79"/>
                  <a:pt x="265" y="59"/>
                  <a:pt x="263" y="38"/>
                </a:cubicBezTo>
                <a:cubicBezTo>
                  <a:pt x="262" y="18"/>
                  <a:pt x="242" y="2"/>
                  <a:pt x="205" y="0"/>
                </a:cubicBezTo>
                <a:cubicBezTo>
                  <a:pt x="184" y="0"/>
                  <a:pt x="160" y="16"/>
                  <a:pt x="157" y="38"/>
                </a:cubicBezTo>
                <a:cubicBezTo>
                  <a:pt x="154" y="60"/>
                  <a:pt x="155" y="90"/>
                  <a:pt x="155" y="90"/>
                </a:cubicBezTo>
                <a:cubicBezTo>
                  <a:pt x="155" y="90"/>
                  <a:pt x="148" y="105"/>
                  <a:pt x="154" y="117"/>
                </a:cubicBezTo>
                <a:cubicBezTo>
                  <a:pt x="160" y="129"/>
                  <a:pt x="174" y="126"/>
                  <a:pt x="174" y="126"/>
                </a:cubicBezTo>
                <a:cubicBezTo>
                  <a:pt x="174" y="126"/>
                  <a:pt x="177" y="145"/>
                  <a:pt x="177" y="155"/>
                </a:cubicBezTo>
                <a:cubicBezTo>
                  <a:pt x="177" y="160"/>
                  <a:pt x="177" y="164"/>
                  <a:pt x="176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77" y="167"/>
                  <a:pt x="17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64" y="182"/>
                  <a:pt x="156" y="186"/>
                </a:cubicBezTo>
                <a:cubicBezTo>
                  <a:pt x="143" y="192"/>
                  <a:pt x="123" y="200"/>
                  <a:pt x="107" y="205"/>
                </a:cubicBezTo>
                <a:cubicBezTo>
                  <a:pt x="104" y="206"/>
                  <a:pt x="102" y="206"/>
                  <a:pt x="99" y="207"/>
                </a:cubicBezTo>
                <a:cubicBezTo>
                  <a:pt x="80" y="213"/>
                  <a:pt x="65" y="218"/>
                  <a:pt x="65" y="244"/>
                </a:cubicBezTo>
                <a:cubicBezTo>
                  <a:pt x="64" y="274"/>
                  <a:pt x="61" y="331"/>
                  <a:pt x="57" y="370"/>
                </a:cubicBezTo>
                <a:cubicBezTo>
                  <a:pt x="53" y="408"/>
                  <a:pt x="41" y="490"/>
                  <a:pt x="41" y="516"/>
                </a:cubicBezTo>
                <a:cubicBezTo>
                  <a:pt x="40" y="542"/>
                  <a:pt x="37" y="598"/>
                  <a:pt x="38" y="604"/>
                </a:cubicBezTo>
                <a:cubicBezTo>
                  <a:pt x="38" y="609"/>
                  <a:pt x="42" y="609"/>
                  <a:pt x="42" y="615"/>
                </a:cubicBezTo>
                <a:cubicBezTo>
                  <a:pt x="43" y="612"/>
                  <a:pt x="48" y="598"/>
                  <a:pt x="68" y="598"/>
                </a:cubicBezTo>
                <a:cubicBezTo>
                  <a:pt x="90" y="598"/>
                  <a:pt x="90" y="614"/>
                  <a:pt x="90" y="614"/>
                </a:cubicBezTo>
                <a:cubicBezTo>
                  <a:pt x="83" y="607"/>
                  <a:pt x="83" y="607"/>
                  <a:pt x="68" y="607"/>
                </a:cubicBezTo>
                <a:cubicBezTo>
                  <a:pt x="54" y="606"/>
                  <a:pt x="43" y="614"/>
                  <a:pt x="42" y="615"/>
                </a:cubicBezTo>
                <a:cubicBezTo>
                  <a:pt x="42" y="616"/>
                  <a:pt x="42" y="618"/>
                  <a:pt x="41" y="619"/>
                </a:cubicBezTo>
                <a:cubicBezTo>
                  <a:pt x="39" y="630"/>
                  <a:pt x="39" y="639"/>
                  <a:pt x="45" y="646"/>
                </a:cubicBezTo>
                <a:cubicBezTo>
                  <a:pt x="50" y="653"/>
                  <a:pt x="47" y="662"/>
                  <a:pt x="47" y="662"/>
                </a:cubicBezTo>
                <a:cubicBezTo>
                  <a:pt x="0" y="660"/>
                  <a:pt x="0" y="660"/>
                  <a:pt x="0" y="660"/>
                </a:cubicBezTo>
                <a:cubicBezTo>
                  <a:pt x="3" y="849"/>
                  <a:pt x="3" y="849"/>
                  <a:pt x="3" y="849"/>
                </a:cubicBezTo>
                <a:cubicBezTo>
                  <a:pt x="78" y="907"/>
                  <a:pt x="78" y="907"/>
                  <a:pt x="78" y="907"/>
                </a:cubicBezTo>
                <a:cubicBezTo>
                  <a:pt x="78" y="907"/>
                  <a:pt x="89" y="899"/>
                  <a:pt x="99" y="898"/>
                </a:cubicBezTo>
                <a:cubicBezTo>
                  <a:pt x="100" y="898"/>
                  <a:pt x="101" y="898"/>
                  <a:pt x="101" y="898"/>
                </a:cubicBezTo>
                <a:cubicBezTo>
                  <a:pt x="112" y="898"/>
                  <a:pt x="118" y="899"/>
                  <a:pt x="118" y="899"/>
                </a:cubicBezTo>
                <a:cubicBezTo>
                  <a:pt x="118" y="899"/>
                  <a:pt x="115" y="955"/>
                  <a:pt x="115" y="977"/>
                </a:cubicBezTo>
                <a:cubicBezTo>
                  <a:pt x="115" y="1000"/>
                  <a:pt x="117" y="1035"/>
                  <a:pt x="127" y="1051"/>
                </a:cubicBezTo>
                <a:cubicBezTo>
                  <a:pt x="136" y="1067"/>
                  <a:pt x="138" y="1073"/>
                  <a:pt x="138" y="1087"/>
                </a:cubicBezTo>
                <a:cubicBezTo>
                  <a:pt x="138" y="1101"/>
                  <a:pt x="117" y="1140"/>
                  <a:pt x="118" y="1153"/>
                </a:cubicBezTo>
                <a:cubicBezTo>
                  <a:pt x="118" y="1166"/>
                  <a:pt x="121" y="1186"/>
                  <a:pt x="143" y="1186"/>
                </a:cubicBezTo>
                <a:cubicBezTo>
                  <a:pt x="165" y="1185"/>
                  <a:pt x="181" y="1176"/>
                  <a:pt x="181" y="1159"/>
                </a:cubicBezTo>
                <a:cubicBezTo>
                  <a:pt x="181" y="1141"/>
                  <a:pt x="178" y="1130"/>
                  <a:pt x="185" y="1124"/>
                </a:cubicBezTo>
                <a:cubicBezTo>
                  <a:pt x="193" y="1117"/>
                  <a:pt x="181" y="1101"/>
                  <a:pt x="194" y="1084"/>
                </a:cubicBezTo>
                <a:cubicBezTo>
                  <a:pt x="206" y="1067"/>
                  <a:pt x="193" y="1066"/>
                  <a:pt x="196" y="1050"/>
                </a:cubicBezTo>
                <a:cubicBezTo>
                  <a:pt x="199" y="1034"/>
                  <a:pt x="193" y="987"/>
                  <a:pt x="192" y="968"/>
                </a:cubicBezTo>
                <a:cubicBezTo>
                  <a:pt x="191" y="949"/>
                  <a:pt x="194" y="926"/>
                  <a:pt x="204" y="846"/>
                </a:cubicBezTo>
                <a:cubicBezTo>
                  <a:pt x="213" y="765"/>
                  <a:pt x="219" y="729"/>
                  <a:pt x="222" y="712"/>
                </a:cubicBezTo>
                <a:cubicBezTo>
                  <a:pt x="225" y="694"/>
                  <a:pt x="229" y="672"/>
                  <a:pt x="229" y="672"/>
                </a:cubicBezTo>
                <a:cubicBezTo>
                  <a:pt x="229" y="672"/>
                  <a:pt x="242" y="748"/>
                  <a:pt x="252" y="767"/>
                </a:cubicBezTo>
                <a:cubicBezTo>
                  <a:pt x="262" y="785"/>
                  <a:pt x="274" y="879"/>
                  <a:pt x="277" y="907"/>
                </a:cubicBezTo>
                <a:cubicBezTo>
                  <a:pt x="280" y="934"/>
                  <a:pt x="278" y="1015"/>
                  <a:pt x="285" y="1024"/>
                </a:cubicBezTo>
                <a:cubicBezTo>
                  <a:pt x="291" y="1032"/>
                  <a:pt x="294" y="1044"/>
                  <a:pt x="294" y="1044"/>
                </a:cubicBezTo>
                <a:cubicBezTo>
                  <a:pt x="294" y="1044"/>
                  <a:pt x="277" y="1054"/>
                  <a:pt x="277" y="1067"/>
                </a:cubicBezTo>
                <a:cubicBezTo>
                  <a:pt x="277" y="1081"/>
                  <a:pt x="290" y="1092"/>
                  <a:pt x="289" y="1110"/>
                </a:cubicBezTo>
                <a:cubicBezTo>
                  <a:pt x="289" y="1128"/>
                  <a:pt x="291" y="1143"/>
                  <a:pt x="298" y="1146"/>
                </a:cubicBezTo>
                <a:cubicBezTo>
                  <a:pt x="305" y="1150"/>
                  <a:pt x="304" y="1180"/>
                  <a:pt x="313" y="1191"/>
                </a:cubicBezTo>
                <a:cubicBezTo>
                  <a:pt x="322" y="1201"/>
                  <a:pt x="337" y="1210"/>
                  <a:pt x="355" y="1205"/>
                </a:cubicBezTo>
                <a:cubicBezTo>
                  <a:pt x="373" y="1199"/>
                  <a:pt x="373" y="1175"/>
                  <a:pt x="364" y="1152"/>
                </a:cubicBezTo>
                <a:cubicBezTo>
                  <a:pt x="355" y="1129"/>
                  <a:pt x="344" y="1114"/>
                  <a:pt x="347" y="1105"/>
                </a:cubicBezTo>
                <a:cubicBezTo>
                  <a:pt x="351" y="1096"/>
                  <a:pt x="354" y="1082"/>
                  <a:pt x="345" y="1073"/>
                </a:cubicBezTo>
                <a:cubicBezTo>
                  <a:pt x="336" y="1064"/>
                  <a:pt x="345" y="1054"/>
                  <a:pt x="351" y="1046"/>
                </a:cubicBezTo>
                <a:cubicBezTo>
                  <a:pt x="357" y="1038"/>
                  <a:pt x="356" y="1002"/>
                  <a:pt x="356" y="982"/>
                </a:cubicBezTo>
                <a:cubicBezTo>
                  <a:pt x="357" y="962"/>
                  <a:pt x="354" y="864"/>
                  <a:pt x="356" y="829"/>
                </a:cubicBezTo>
                <a:cubicBezTo>
                  <a:pt x="357" y="793"/>
                  <a:pt x="360" y="685"/>
                  <a:pt x="355" y="655"/>
                </a:cubicBezTo>
                <a:cubicBezTo>
                  <a:pt x="350" y="625"/>
                  <a:pt x="354" y="603"/>
                  <a:pt x="354" y="603"/>
                </a:cubicBezTo>
                <a:cubicBezTo>
                  <a:pt x="354" y="603"/>
                  <a:pt x="366" y="609"/>
                  <a:pt x="366" y="597"/>
                </a:cubicBezTo>
                <a:cubicBezTo>
                  <a:pt x="366" y="586"/>
                  <a:pt x="362" y="584"/>
                  <a:pt x="367" y="565"/>
                </a:cubicBezTo>
                <a:cubicBezTo>
                  <a:pt x="372" y="545"/>
                  <a:pt x="373" y="527"/>
                  <a:pt x="379" y="512"/>
                </a:cubicBezTo>
                <a:close/>
                <a:moveTo>
                  <a:pt x="109" y="669"/>
                </a:moveTo>
                <a:cubicBezTo>
                  <a:pt x="99" y="668"/>
                  <a:pt x="99" y="668"/>
                  <a:pt x="99" y="668"/>
                </a:cubicBezTo>
                <a:cubicBezTo>
                  <a:pt x="91" y="666"/>
                  <a:pt x="91" y="666"/>
                  <a:pt x="91" y="666"/>
                </a:cubicBezTo>
                <a:cubicBezTo>
                  <a:pt x="91" y="666"/>
                  <a:pt x="93" y="653"/>
                  <a:pt x="90" y="644"/>
                </a:cubicBezTo>
                <a:cubicBezTo>
                  <a:pt x="87" y="635"/>
                  <a:pt x="88" y="627"/>
                  <a:pt x="90" y="617"/>
                </a:cubicBezTo>
                <a:cubicBezTo>
                  <a:pt x="90" y="617"/>
                  <a:pt x="93" y="627"/>
                  <a:pt x="99" y="628"/>
                </a:cubicBezTo>
                <a:cubicBezTo>
                  <a:pt x="100" y="628"/>
                  <a:pt x="100" y="628"/>
                  <a:pt x="101" y="628"/>
                </a:cubicBezTo>
                <a:cubicBezTo>
                  <a:pt x="108" y="628"/>
                  <a:pt x="111" y="629"/>
                  <a:pt x="111" y="629"/>
                </a:cubicBezTo>
                <a:cubicBezTo>
                  <a:pt x="111" y="629"/>
                  <a:pt x="108" y="640"/>
                  <a:pt x="108" y="649"/>
                </a:cubicBezTo>
                <a:cubicBezTo>
                  <a:pt x="108" y="659"/>
                  <a:pt x="109" y="669"/>
                  <a:pt x="109" y="669"/>
                </a:cubicBezTo>
                <a:close/>
                <a:moveTo>
                  <a:pt x="223" y="505"/>
                </a:moveTo>
                <a:cubicBezTo>
                  <a:pt x="225" y="464"/>
                  <a:pt x="224" y="347"/>
                  <a:pt x="223" y="322"/>
                </a:cubicBezTo>
                <a:cubicBezTo>
                  <a:pt x="223" y="296"/>
                  <a:pt x="218" y="239"/>
                  <a:pt x="221" y="232"/>
                </a:cubicBezTo>
                <a:cubicBezTo>
                  <a:pt x="224" y="224"/>
                  <a:pt x="232" y="218"/>
                  <a:pt x="241" y="223"/>
                </a:cubicBezTo>
                <a:cubicBezTo>
                  <a:pt x="241" y="223"/>
                  <a:pt x="231" y="208"/>
                  <a:pt x="215" y="208"/>
                </a:cubicBezTo>
                <a:cubicBezTo>
                  <a:pt x="199" y="208"/>
                  <a:pt x="188" y="223"/>
                  <a:pt x="188" y="223"/>
                </a:cubicBezTo>
                <a:cubicBezTo>
                  <a:pt x="188" y="223"/>
                  <a:pt x="206" y="219"/>
                  <a:pt x="205" y="231"/>
                </a:cubicBezTo>
                <a:cubicBezTo>
                  <a:pt x="205" y="243"/>
                  <a:pt x="199" y="305"/>
                  <a:pt x="199" y="346"/>
                </a:cubicBezTo>
                <a:cubicBezTo>
                  <a:pt x="199" y="383"/>
                  <a:pt x="196" y="472"/>
                  <a:pt x="199" y="505"/>
                </a:cubicBezTo>
                <a:cubicBezTo>
                  <a:pt x="187" y="504"/>
                  <a:pt x="183" y="503"/>
                  <a:pt x="183" y="503"/>
                </a:cubicBezTo>
                <a:cubicBezTo>
                  <a:pt x="183" y="503"/>
                  <a:pt x="194" y="386"/>
                  <a:pt x="190" y="325"/>
                </a:cubicBezTo>
                <a:cubicBezTo>
                  <a:pt x="186" y="279"/>
                  <a:pt x="178" y="220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8" y="170"/>
                  <a:pt x="182" y="176"/>
                </a:cubicBezTo>
                <a:cubicBezTo>
                  <a:pt x="182" y="176"/>
                  <a:pt x="182" y="176"/>
                  <a:pt x="182" y="176"/>
                </a:cubicBezTo>
                <a:cubicBezTo>
                  <a:pt x="190" y="189"/>
                  <a:pt x="203" y="204"/>
                  <a:pt x="212" y="204"/>
                </a:cubicBezTo>
                <a:cubicBezTo>
                  <a:pt x="222" y="204"/>
                  <a:pt x="238" y="193"/>
                  <a:pt x="248" y="179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79"/>
                  <a:pt x="258" y="182"/>
                  <a:pt x="259" y="196"/>
                </a:cubicBezTo>
                <a:cubicBezTo>
                  <a:pt x="259" y="197"/>
                  <a:pt x="258" y="199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13"/>
                  <a:pt x="258" y="230"/>
                  <a:pt x="260" y="256"/>
                </a:cubicBezTo>
                <a:cubicBezTo>
                  <a:pt x="263" y="335"/>
                  <a:pt x="277" y="429"/>
                  <a:pt x="284" y="450"/>
                </a:cubicBezTo>
                <a:cubicBezTo>
                  <a:pt x="292" y="472"/>
                  <a:pt x="301" y="488"/>
                  <a:pt x="301" y="488"/>
                </a:cubicBezTo>
                <a:cubicBezTo>
                  <a:pt x="301" y="488"/>
                  <a:pt x="251" y="504"/>
                  <a:pt x="223" y="505"/>
                </a:cubicBezTo>
                <a:close/>
                <a:moveTo>
                  <a:pt x="360" y="585"/>
                </a:moveTo>
                <a:cubicBezTo>
                  <a:pt x="358" y="573"/>
                  <a:pt x="361" y="568"/>
                  <a:pt x="352" y="561"/>
                </a:cubicBezTo>
                <a:cubicBezTo>
                  <a:pt x="343" y="554"/>
                  <a:pt x="328" y="554"/>
                  <a:pt x="328" y="554"/>
                </a:cubicBezTo>
                <a:cubicBezTo>
                  <a:pt x="328" y="554"/>
                  <a:pt x="350" y="545"/>
                  <a:pt x="360" y="557"/>
                </a:cubicBezTo>
                <a:cubicBezTo>
                  <a:pt x="369" y="570"/>
                  <a:pt x="360" y="585"/>
                  <a:pt x="360" y="5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9" name="Freeform 200"/>
          <p:cNvSpPr>
            <a:spLocks noEditPoints="1"/>
          </p:cNvSpPr>
          <p:nvPr/>
        </p:nvSpPr>
        <p:spPr bwMode="auto">
          <a:xfrm>
            <a:off x="8050757" y="1872054"/>
            <a:ext cx="732821" cy="3087476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0" name="Freeform 208"/>
          <p:cNvSpPr>
            <a:spLocks noEditPoints="1"/>
          </p:cNvSpPr>
          <p:nvPr/>
        </p:nvSpPr>
        <p:spPr bwMode="auto">
          <a:xfrm>
            <a:off x="7369050" y="2154437"/>
            <a:ext cx="652739" cy="3235853"/>
          </a:xfrm>
          <a:custGeom>
            <a:avLst/>
            <a:gdLst>
              <a:gd name="T0" fmla="*/ 221 w 224"/>
              <a:gd name="T1" fmla="*/ 237 h 906"/>
              <a:gd name="T2" fmla="*/ 178 w 224"/>
              <a:gd name="T3" fmla="*/ 151 h 906"/>
              <a:gd name="T4" fmla="*/ 161 w 224"/>
              <a:gd name="T5" fmla="*/ 98 h 906"/>
              <a:gd name="T6" fmla="*/ 148 w 224"/>
              <a:gd name="T7" fmla="*/ 36 h 906"/>
              <a:gd name="T8" fmla="*/ 107 w 224"/>
              <a:gd name="T9" fmla="*/ 0 h 906"/>
              <a:gd name="T10" fmla="*/ 63 w 224"/>
              <a:gd name="T11" fmla="*/ 101 h 906"/>
              <a:gd name="T12" fmla="*/ 48 w 224"/>
              <a:gd name="T13" fmla="*/ 145 h 906"/>
              <a:gd name="T14" fmla="*/ 7 w 224"/>
              <a:gd name="T15" fmla="*/ 204 h 906"/>
              <a:gd name="T16" fmla="*/ 2 w 224"/>
              <a:gd name="T17" fmla="*/ 302 h 906"/>
              <a:gd name="T18" fmla="*/ 28 w 224"/>
              <a:gd name="T19" fmla="*/ 360 h 906"/>
              <a:gd name="T20" fmla="*/ 31 w 224"/>
              <a:gd name="T21" fmla="*/ 411 h 906"/>
              <a:gd name="T22" fmla="*/ 35 w 224"/>
              <a:gd name="T23" fmla="*/ 565 h 906"/>
              <a:gd name="T24" fmla="*/ 54 w 224"/>
              <a:gd name="T25" fmla="*/ 607 h 906"/>
              <a:gd name="T26" fmla="*/ 81 w 224"/>
              <a:gd name="T27" fmla="*/ 790 h 906"/>
              <a:gd name="T28" fmla="*/ 89 w 224"/>
              <a:gd name="T29" fmla="*/ 869 h 906"/>
              <a:gd name="T30" fmla="*/ 112 w 224"/>
              <a:gd name="T31" fmla="*/ 906 h 906"/>
              <a:gd name="T32" fmla="*/ 122 w 224"/>
              <a:gd name="T33" fmla="*/ 847 h 906"/>
              <a:gd name="T34" fmla="*/ 157 w 224"/>
              <a:gd name="T35" fmla="*/ 853 h 906"/>
              <a:gd name="T36" fmla="*/ 124 w 224"/>
              <a:gd name="T37" fmla="*/ 764 h 906"/>
              <a:gd name="T38" fmla="*/ 156 w 224"/>
              <a:gd name="T39" fmla="*/ 611 h 906"/>
              <a:gd name="T40" fmla="*/ 166 w 224"/>
              <a:gd name="T41" fmla="*/ 582 h 906"/>
              <a:gd name="T42" fmla="*/ 190 w 224"/>
              <a:gd name="T43" fmla="*/ 474 h 906"/>
              <a:gd name="T44" fmla="*/ 206 w 224"/>
              <a:gd name="T45" fmla="*/ 414 h 906"/>
              <a:gd name="T46" fmla="*/ 192 w 224"/>
              <a:gd name="T47" fmla="*/ 313 h 906"/>
              <a:gd name="T48" fmla="*/ 73 w 224"/>
              <a:gd name="T49" fmla="*/ 279 h 906"/>
              <a:gd name="T50" fmla="*/ 63 w 224"/>
              <a:gd name="T51" fmla="*/ 289 h 906"/>
              <a:gd name="T52" fmla="*/ 73 w 224"/>
              <a:gd name="T53" fmla="*/ 269 h 906"/>
              <a:gd name="T54" fmla="*/ 110 w 224"/>
              <a:gd name="T55" fmla="*/ 621 h 906"/>
              <a:gd name="T56" fmla="*/ 107 w 224"/>
              <a:gd name="T57" fmla="*/ 646 h 906"/>
              <a:gd name="T58" fmla="*/ 104 w 224"/>
              <a:gd name="T59" fmla="*/ 612 h 906"/>
              <a:gd name="T60" fmla="*/ 110 w 224"/>
              <a:gd name="T61" fmla="*/ 580 h 906"/>
              <a:gd name="T62" fmla="*/ 116 w 224"/>
              <a:gd name="T63" fmla="*/ 225 h 906"/>
              <a:gd name="T64" fmla="*/ 91 w 224"/>
              <a:gd name="T65" fmla="*/ 130 h 906"/>
              <a:gd name="T66" fmla="*/ 115 w 224"/>
              <a:gd name="T67" fmla="*/ 200 h 906"/>
              <a:gd name="T68" fmla="*/ 128 w 224"/>
              <a:gd name="T69" fmla="*/ 156 h 906"/>
              <a:gd name="T70" fmla="*/ 143 w 224"/>
              <a:gd name="T71" fmla="*/ 147 h 906"/>
              <a:gd name="T72" fmla="*/ 116 w 224"/>
              <a:gd name="T73" fmla="*/ 225 h 906"/>
              <a:gd name="T74" fmla="*/ 138 w 224"/>
              <a:gd name="T75" fmla="*/ 333 h 906"/>
              <a:gd name="T76" fmla="*/ 149 w 224"/>
              <a:gd name="T77" fmla="*/ 315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4" h="906">
                <a:moveTo>
                  <a:pt x="215" y="296"/>
                </a:moveTo>
                <a:cubicBezTo>
                  <a:pt x="222" y="281"/>
                  <a:pt x="224" y="258"/>
                  <a:pt x="221" y="237"/>
                </a:cubicBezTo>
                <a:cubicBezTo>
                  <a:pt x="219" y="217"/>
                  <a:pt x="217" y="187"/>
                  <a:pt x="211" y="170"/>
                </a:cubicBezTo>
                <a:cubicBezTo>
                  <a:pt x="204" y="152"/>
                  <a:pt x="178" y="151"/>
                  <a:pt x="178" y="151"/>
                </a:cubicBezTo>
                <a:cubicBezTo>
                  <a:pt x="178" y="151"/>
                  <a:pt x="180" y="142"/>
                  <a:pt x="172" y="133"/>
                </a:cubicBezTo>
                <a:cubicBezTo>
                  <a:pt x="164" y="124"/>
                  <a:pt x="163" y="113"/>
                  <a:pt x="161" y="98"/>
                </a:cubicBezTo>
                <a:cubicBezTo>
                  <a:pt x="159" y="82"/>
                  <a:pt x="155" y="72"/>
                  <a:pt x="155" y="62"/>
                </a:cubicBezTo>
                <a:cubicBezTo>
                  <a:pt x="155" y="52"/>
                  <a:pt x="152" y="53"/>
                  <a:pt x="148" y="36"/>
                </a:cubicBezTo>
                <a:cubicBezTo>
                  <a:pt x="144" y="19"/>
                  <a:pt x="12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75" y="0"/>
                  <a:pt x="67" y="48"/>
                  <a:pt x="64" y="64"/>
                </a:cubicBezTo>
                <a:cubicBezTo>
                  <a:pt x="62" y="79"/>
                  <a:pt x="58" y="89"/>
                  <a:pt x="63" y="101"/>
                </a:cubicBezTo>
                <a:cubicBezTo>
                  <a:pt x="68" y="113"/>
                  <a:pt x="62" y="116"/>
                  <a:pt x="50" y="125"/>
                </a:cubicBezTo>
                <a:cubicBezTo>
                  <a:pt x="39" y="135"/>
                  <a:pt x="48" y="145"/>
                  <a:pt x="48" y="145"/>
                </a:cubicBezTo>
                <a:cubicBezTo>
                  <a:pt x="48" y="145"/>
                  <a:pt x="37" y="152"/>
                  <a:pt x="28" y="154"/>
                </a:cubicBezTo>
                <a:cubicBezTo>
                  <a:pt x="19" y="155"/>
                  <a:pt x="9" y="186"/>
                  <a:pt x="7" y="204"/>
                </a:cubicBezTo>
                <a:cubicBezTo>
                  <a:pt x="5" y="221"/>
                  <a:pt x="4" y="220"/>
                  <a:pt x="2" y="233"/>
                </a:cubicBezTo>
                <a:cubicBezTo>
                  <a:pt x="0" y="247"/>
                  <a:pt x="1" y="279"/>
                  <a:pt x="2" y="302"/>
                </a:cubicBezTo>
                <a:cubicBezTo>
                  <a:pt x="4" y="324"/>
                  <a:pt x="31" y="326"/>
                  <a:pt x="31" y="326"/>
                </a:cubicBezTo>
                <a:cubicBezTo>
                  <a:pt x="31" y="326"/>
                  <a:pt x="31" y="348"/>
                  <a:pt x="28" y="360"/>
                </a:cubicBezTo>
                <a:cubicBezTo>
                  <a:pt x="24" y="373"/>
                  <a:pt x="7" y="405"/>
                  <a:pt x="12" y="407"/>
                </a:cubicBezTo>
                <a:cubicBezTo>
                  <a:pt x="16" y="409"/>
                  <a:pt x="31" y="411"/>
                  <a:pt x="31" y="411"/>
                </a:cubicBezTo>
                <a:cubicBezTo>
                  <a:pt x="31" y="411"/>
                  <a:pt x="28" y="447"/>
                  <a:pt x="30" y="465"/>
                </a:cubicBezTo>
                <a:cubicBezTo>
                  <a:pt x="31" y="483"/>
                  <a:pt x="35" y="544"/>
                  <a:pt x="35" y="565"/>
                </a:cubicBezTo>
                <a:cubicBezTo>
                  <a:pt x="35" y="586"/>
                  <a:pt x="50" y="579"/>
                  <a:pt x="50" y="579"/>
                </a:cubicBezTo>
                <a:cubicBezTo>
                  <a:pt x="50" y="579"/>
                  <a:pt x="52" y="592"/>
                  <a:pt x="54" y="607"/>
                </a:cubicBezTo>
                <a:cubicBezTo>
                  <a:pt x="56" y="622"/>
                  <a:pt x="54" y="641"/>
                  <a:pt x="52" y="663"/>
                </a:cubicBezTo>
                <a:cubicBezTo>
                  <a:pt x="51" y="685"/>
                  <a:pt x="75" y="770"/>
                  <a:pt x="81" y="790"/>
                </a:cubicBezTo>
                <a:cubicBezTo>
                  <a:pt x="88" y="809"/>
                  <a:pt x="92" y="819"/>
                  <a:pt x="88" y="831"/>
                </a:cubicBezTo>
                <a:cubicBezTo>
                  <a:pt x="85" y="844"/>
                  <a:pt x="90" y="848"/>
                  <a:pt x="89" y="869"/>
                </a:cubicBezTo>
                <a:cubicBezTo>
                  <a:pt x="89" y="888"/>
                  <a:pt x="96" y="902"/>
                  <a:pt x="107" y="905"/>
                </a:cubicBezTo>
                <a:cubicBezTo>
                  <a:pt x="109" y="906"/>
                  <a:pt x="111" y="906"/>
                  <a:pt x="112" y="906"/>
                </a:cubicBezTo>
                <a:cubicBezTo>
                  <a:pt x="126" y="906"/>
                  <a:pt x="129" y="872"/>
                  <a:pt x="126" y="865"/>
                </a:cubicBezTo>
                <a:cubicBezTo>
                  <a:pt x="123" y="857"/>
                  <a:pt x="122" y="847"/>
                  <a:pt x="122" y="847"/>
                </a:cubicBezTo>
                <a:cubicBezTo>
                  <a:pt x="122" y="847"/>
                  <a:pt x="127" y="853"/>
                  <a:pt x="134" y="855"/>
                </a:cubicBezTo>
                <a:cubicBezTo>
                  <a:pt x="140" y="857"/>
                  <a:pt x="150" y="857"/>
                  <a:pt x="157" y="853"/>
                </a:cubicBezTo>
                <a:cubicBezTo>
                  <a:pt x="164" y="848"/>
                  <a:pt x="151" y="828"/>
                  <a:pt x="141" y="818"/>
                </a:cubicBezTo>
                <a:cubicBezTo>
                  <a:pt x="132" y="808"/>
                  <a:pt x="124" y="784"/>
                  <a:pt x="124" y="764"/>
                </a:cubicBezTo>
                <a:cubicBezTo>
                  <a:pt x="124" y="745"/>
                  <a:pt x="141" y="698"/>
                  <a:pt x="149" y="670"/>
                </a:cubicBezTo>
                <a:cubicBezTo>
                  <a:pt x="158" y="643"/>
                  <a:pt x="153" y="617"/>
                  <a:pt x="156" y="611"/>
                </a:cubicBezTo>
                <a:cubicBezTo>
                  <a:pt x="158" y="605"/>
                  <a:pt x="158" y="582"/>
                  <a:pt x="158" y="582"/>
                </a:cubicBezTo>
                <a:cubicBezTo>
                  <a:pt x="158" y="582"/>
                  <a:pt x="160" y="582"/>
                  <a:pt x="166" y="582"/>
                </a:cubicBezTo>
                <a:cubicBezTo>
                  <a:pt x="172" y="582"/>
                  <a:pt x="172" y="585"/>
                  <a:pt x="172" y="570"/>
                </a:cubicBezTo>
                <a:cubicBezTo>
                  <a:pt x="172" y="555"/>
                  <a:pt x="184" y="497"/>
                  <a:pt x="190" y="474"/>
                </a:cubicBezTo>
                <a:cubicBezTo>
                  <a:pt x="195" y="452"/>
                  <a:pt x="195" y="416"/>
                  <a:pt x="195" y="416"/>
                </a:cubicBezTo>
                <a:cubicBezTo>
                  <a:pt x="195" y="416"/>
                  <a:pt x="199" y="416"/>
                  <a:pt x="206" y="414"/>
                </a:cubicBezTo>
                <a:cubicBezTo>
                  <a:pt x="214" y="413"/>
                  <a:pt x="208" y="399"/>
                  <a:pt x="199" y="371"/>
                </a:cubicBezTo>
                <a:cubicBezTo>
                  <a:pt x="189" y="344"/>
                  <a:pt x="192" y="313"/>
                  <a:pt x="192" y="313"/>
                </a:cubicBezTo>
                <a:cubicBezTo>
                  <a:pt x="192" y="313"/>
                  <a:pt x="208" y="311"/>
                  <a:pt x="215" y="296"/>
                </a:cubicBezTo>
                <a:close/>
                <a:moveTo>
                  <a:pt x="73" y="279"/>
                </a:moveTo>
                <a:cubicBezTo>
                  <a:pt x="73" y="286"/>
                  <a:pt x="71" y="292"/>
                  <a:pt x="71" y="292"/>
                </a:cubicBezTo>
                <a:cubicBezTo>
                  <a:pt x="71" y="292"/>
                  <a:pt x="67" y="292"/>
                  <a:pt x="63" y="289"/>
                </a:cubicBezTo>
                <a:cubicBezTo>
                  <a:pt x="65" y="285"/>
                  <a:pt x="65" y="271"/>
                  <a:pt x="65" y="271"/>
                </a:cubicBezTo>
                <a:cubicBezTo>
                  <a:pt x="73" y="269"/>
                  <a:pt x="73" y="269"/>
                  <a:pt x="73" y="269"/>
                </a:cubicBezTo>
                <a:cubicBezTo>
                  <a:pt x="73" y="269"/>
                  <a:pt x="73" y="272"/>
                  <a:pt x="73" y="279"/>
                </a:cubicBezTo>
                <a:close/>
                <a:moveTo>
                  <a:pt x="110" y="621"/>
                </a:moveTo>
                <a:cubicBezTo>
                  <a:pt x="109" y="625"/>
                  <a:pt x="108" y="631"/>
                  <a:pt x="107" y="637"/>
                </a:cubicBezTo>
                <a:cubicBezTo>
                  <a:pt x="107" y="642"/>
                  <a:pt x="107" y="646"/>
                  <a:pt x="107" y="646"/>
                </a:cubicBezTo>
                <a:cubicBezTo>
                  <a:pt x="107" y="646"/>
                  <a:pt x="106" y="638"/>
                  <a:pt x="106" y="632"/>
                </a:cubicBezTo>
                <a:cubicBezTo>
                  <a:pt x="106" y="626"/>
                  <a:pt x="102" y="620"/>
                  <a:pt x="104" y="612"/>
                </a:cubicBezTo>
                <a:cubicBezTo>
                  <a:pt x="105" y="608"/>
                  <a:pt x="106" y="602"/>
                  <a:pt x="107" y="596"/>
                </a:cubicBezTo>
                <a:cubicBezTo>
                  <a:pt x="109" y="588"/>
                  <a:pt x="110" y="580"/>
                  <a:pt x="110" y="580"/>
                </a:cubicBezTo>
                <a:cubicBezTo>
                  <a:pt x="110" y="601"/>
                  <a:pt x="112" y="615"/>
                  <a:pt x="110" y="621"/>
                </a:cubicBezTo>
                <a:close/>
                <a:moveTo>
                  <a:pt x="116" y="225"/>
                </a:moveTo>
                <a:cubicBezTo>
                  <a:pt x="115" y="231"/>
                  <a:pt x="108" y="214"/>
                  <a:pt x="103" y="195"/>
                </a:cubicBezTo>
                <a:cubicBezTo>
                  <a:pt x="99" y="176"/>
                  <a:pt x="91" y="148"/>
                  <a:pt x="91" y="130"/>
                </a:cubicBezTo>
                <a:cubicBezTo>
                  <a:pt x="91" y="130"/>
                  <a:pt x="105" y="142"/>
                  <a:pt x="105" y="151"/>
                </a:cubicBezTo>
                <a:cubicBezTo>
                  <a:pt x="105" y="161"/>
                  <a:pt x="112" y="191"/>
                  <a:pt x="115" y="200"/>
                </a:cubicBezTo>
                <a:cubicBezTo>
                  <a:pt x="117" y="209"/>
                  <a:pt x="119" y="189"/>
                  <a:pt x="124" y="180"/>
                </a:cubicBezTo>
                <a:cubicBezTo>
                  <a:pt x="129" y="171"/>
                  <a:pt x="131" y="163"/>
                  <a:pt x="128" y="156"/>
                </a:cubicBezTo>
                <a:cubicBezTo>
                  <a:pt x="125" y="149"/>
                  <a:pt x="136" y="146"/>
                  <a:pt x="143" y="128"/>
                </a:cubicBezTo>
                <a:cubicBezTo>
                  <a:pt x="144" y="135"/>
                  <a:pt x="144" y="140"/>
                  <a:pt x="143" y="147"/>
                </a:cubicBezTo>
                <a:cubicBezTo>
                  <a:pt x="143" y="153"/>
                  <a:pt x="132" y="186"/>
                  <a:pt x="129" y="192"/>
                </a:cubicBezTo>
                <a:cubicBezTo>
                  <a:pt x="125" y="199"/>
                  <a:pt x="117" y="219"/>
                  <a:pt x="116" y="225"/>
                </a:cubicBezTo>
                <a:close/>
                <a:moveTo>
                  <a:pt x="149" y="333"/>
                </a:moveTo>
                <a:cubicBezTo>
                  <a:pt x="149" y="333"/>
                  <a:pt x="138" y="338"/>
                  <a:pt x="138" y="333"/>
                </a:cubicBezTo>
                <a:cubicBezTo>
                  <a:pt x="139" y="329"/>
                  <a:pt x="141" y="315"/>
                  <a:pt x="141" y="315"/>
                </a:cubicBezTo>
                <a:cubicBezTo>
                  <a:pt x="149" y="315"/>
                  <a:pt x="149" y="315"/>
                  <a:pt x="149" y="315"/>
                </a:cubicBezTo>
                <a:lnTo>
                  <a:pt x="149" y="3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1" name="Freeform 192"/>
          <p:cNvSpPr>
            <a:spLocks noEditPoints="1"/>
          </p:cNvSpPr>
          <p:nvPr/>
        </p:nvSpPr>
        <p:spPr bwMode="auto">
          <a:xfrm>
            <a:off x="6270701" y="2243313"/>
            <a:ext cx="1077748" cy="3395211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rgbClr val="FF6D6D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3" name="Rectangle 4"/>
          <p:cNvSpPr/>
          <p:nvPr/>
        </p:nvSpPr>
        <p:spPr>
          <a:xfrm>
            <a:off x="-212279" y="3263431"/>
            <a:ext cx="354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6D6D"/>
                </a:solidFill>
                <a:latin typeface="Raleway" panose="020B0003030101060003" pitchFamily="34" charset="0"/>
              </a:rPr>
              <a:t>      География мониторинга</a:t>
            </a:r>
            <a:endParaRPr lang="id-ID" sz="2000" dirty="0">
              <a:solidFill>
                <a:srgbClr val="FF6D6D"/>
              </a:solidFill>
              <a:latin typeface="Raleway" panose="020B00030301010600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776" y="3663541"/>
            <a:ext cx="354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Ивановская область</a:t>
            </a:r>
            <a:endParaRPr lang="id-ID" sz="160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5" name="TextBox 116"/>
          <p:cNvSpPr txBox="1">
            <a:spLocks noChangeArrowheads="1"/>
          </p:cNvSpPr>
          <p:nvPr/>
        </p:nvSpPr>
        <p:spPr bwMode="auto">
          <a:xfrm>
            <a:off x="1615639" y="6427211"/>
            <a:ext cx="42242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 smtClean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36/2018 от 13 ноября</a:t>
            </a:r>
            <a:r>
              <a:rPr lang="en-US" sz="1000" dirty="0" smtClean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 smtClean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sp>
        <p:nvSpPr>
          <p:cNvPr id="16" name="Rectangle 4"/>
          <p:cNvSpPr/>
          <p:nvPr/>
        </p:nvSpPr>
        <p:spPr>
          <a:xfrm>
            <a:off x="280000" y="4149080"/>
            <a:ext cx="2811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6D6D"/>
                </a:solidFill>
                <a:latin typeface="Raleway" panose="020B0003030101060003" pitchFamily="34" charset="0"/>
              </a:rPr>
              <a:t>Предмет мониторинга</a:t>
            </a:r>
            <a:endParaRPr lang="id-ID" sz="2000" dirty="0">
              <a:solidFill>
                <a:srgbClr val="FF6D6D"/>
              </a:solidFill>
              <a:latin typeface="Raleway" panose="020B00030301010600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4208" y="4549190"/>
            <a:ext cx="354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Изучение основных параметров качества предоставления государственных и муниципальных услуг в органах власти</a:t>
            </a:r>
            <a:endParaRPr lang="id-ID" sz="1600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83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776" y="557087"/>
            <a:ext cx="3596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ЦЕЛИ </a:t>
            </a:r>
            <a:r>
              <a:rPr lang="id-ID" sz="2400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ru-RU" sz="2400" b="1" dirty="0" smtClean="0">
                <a:solidFill>
                  <a:srgbClr val="FF6D6D"/>
                </a:solidFill>
                <a:latin typeface="Roboto Light" pitchFamily="2" charset="0"/>
                <a:ea typeface="Roboto Light" pitchFamily="2" charset="0"/>
              </a:rPr>
              <a:t>МОНИТОРИНГА</a:t>
            </a:r>
            <a:endParaRPr lang="id-ID" sz="2400" dirty="0">
              <a:solidFill>
                <a:schemeClr val="bg1">
                  <a:lumMod val="50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776" y="1522349"/>
            <a:ext cx="79784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6D6D"/>
              </a:buClr>
              <a:buFont typeface="Wingdings" panose="05000000000000000000" pitchFamily="2" charset="2"/>
              <a:buChar char="Ø"/>
            </a:pP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повышение 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качества предоставления массовых и общественно значимых государственных и муниципальных услуг на базе </a:t>
            </a: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ОРГАНОВ ВЛАСТИ 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Ивановской области;</a:t>
            </a:r>
          </a:p>
          <a:p>
            <a:pPr marL="285750" indent="-285750">
              <a:lnSpc>
                <a:spcPct val="150000"/>
              </a:lnSpc>
              <a:buClr>
                <a:srgbClr val="FF6D6D"/>
              </a:buClr>
              <a:buFont typeface="Wingdings" panose="05000000000000000000" pitchFamily="2" charset="2"/>
              <a:buChar char="Ø"/>
            </a:pP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снижение административных барьеров, финансовых и временных издержек граждан и представителей бизнес-сообщества Ивановской области при получении массовых и общественно значимых государственных и муниципальных услуг на базе </a:t>
            </a: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ОРГАНОВ ВЛАСТИ 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Ивановской области;</a:t>
            </a:r>
          </a:p>
          <a:p>
            <a:pPr marL="285750" indent="-285750">
              <a:lnSpc>
                <a:spcPct val="150000"/>
              </a:lnSpc>
              <a:buClr>
                <a:srgbClr val="FF6D6D"/>
              </a:buClr>
              <a:buFont typeface="Wingdings" panose="05000000000000000000" pitchFamily="2" charset="2"/>
              <a:buChar char="Ø"/>
            </a:pP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повышение эффективности и результативности деятельности органов исполнительных власти Ивановской области и органов местного самоуправления муниципальных образований Ивановской </a:t>
            </a: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области</a:t>
            </a:r>
            <a:endParaRPr lang="ru-RU" sz="1300" cap="all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7" name="TextBox 116"/>
          <p:cNvSpPr txBox="1">
            <a:spLocks noChangeArrowheads="1"/>
          </p:cNvSpPr>
          <p:nvPr/>
        </p:nvSpPr>
        <p:spPr bwMode="auto">
          <a:xfrm>
            <a:off x="1584379" y="6427211"/>
            <a:ext cx="4286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36/2018 от 13 ноября</a:t>
            </a:r>
            <a:r>
              <a:rPr lang="en-US" sz="1000" dirty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04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776" y="557087"/>
            <a:ext cx="3957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ЗАДАЧИ </a:t>
            </a:r>
            <a:r>
              <a:rPr lang="id-ID" sz="2400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ru-RU" sz="2400" b="1" dirty="0" smtClean="0">
                <a:solidFill>
                  <a:srgbClr val="FF6D6D"/>
                </a:solidFill>
                <a:latin typeface="Roboto Light" pitchFamily="2" charset="0"/>
                <a:ea typeface="Roboto Light" pitchFamily="2" charset="0"/>
              </a:rPr>
              <a:t>МОНИТОРИНГА</a:t>
            </a:r>
            <a:endParaRPr lang="id-ID" sz="2400" dirty="0">
              <a:solidFill>
                <a:schemeClr val="bg1">
                  <a:lumMod val="50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776" y="1522349"/>
            <a:ext cx="7978449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6D6D"/>
              </a:buClr>
              <a:buFont typeface="Wingdings" panose="05000000000000000000" pitchFamily="2" charset="2"/>
              <a:buChar char="Ø"/>
            </a:pP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методическое 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сопровождение проведения мониторинга качества оказания государственных и муниципальных услуг на базе </a:t>
            </a: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ОРГАНОВ ВЛАСТИ Ивановской 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области;</a:t>
            </a:r>
          </a:p>
          <a:p>
            <a:pPr marL="285750" indent="-285750">
              <a:lnSpc>
                <a:spcPct val="150000"/>
              </a:lnSpc>
              <a:buClr>
                <a:srgbClr val="FF6D6D"/>
              </a:buClr>
              <a:buFont typeface="Wingdings" panose="05000000000000000000" pitchFamily="2" charset="2"/>
              <a:buChar char="Ø"/>
            </a:pP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организационное 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сопровождение проведения мониторинга качества оказания государственных и муниципальных услуг на базе </a:t>
            </a: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ОРГАНОВ ВЛАСТИ 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Ивановской области.</a:t>
            </a:r>
          </a:p>
          <a:p>
            <a:pPr marL="285750" lvl="0" indent="-285750">
              <a:lnSpc>
                <a:spcPct val="150000"/>
              </a:lnSpc>
              <a:buClr>
                <a:srgbClr val="FF6D6D"/>
              </a:buClr>
              <a:buFont typeface="Wingdings" panose="05000000000000000000" pitchFamily="2" charset="2"/>
              <a:buChar char="Ø"/>
            </a:pPr>
            <a:endParaRPr lang="ru-RU" sz="1300" cap="all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7" name="TextBox 116"/>
          <p:cNvSpPr txBox="1">
            <a:spLocks noChangeArrowheads="1"/>
          </p:cNvSpPr>
          <p:nvPr/>
        </p:nvSpPr>
        <p:spPr bwMode="auto">
          <a:xfrm>
            <a:off x="1584379" y="6427211"/>
            <a:ext cx="4286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36/2018 от 13 ноября</a:t>
            </a:r>
            <a:r>
              <a:rPr lang="en-US" sz="1000" dirty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34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776" y="557087"/>
            <a:ext cx="7127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ОБЪЕКТЫ ИССЛЕДОВАНИЯ </a:t>
            </a:r>
            <a:r>
              <a:rPr lang="id-ID" sz="2400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ru-RU" sz="2400" b="1" dirty="0" smtClean="0">
                <a:solidFill>
                  <a:srgbClr val="FF6D6D"/>
                </a:solidFill>
                <a:latin typeface="Roboto Light" pitchFamily="2" charset="0"/>
                <a:ea typeface="Roboto Light" pitchFamily="2" charset="0"/>
              </a:rPr>
              <a:t>МОНИТОРИНГА</a:t>
            </a:r>
            <a:endParaRPr lang="id-ID" sz="2400" dirty="0">
              <a:solidFill>
                <a:schemeClr val="bg1">
                  <a:lumMod val="50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776" y="1522349"/>
            <a:ext cx="7978449" cy="4438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FF6D6D"/>
              </a:buClr>
              <a:buFont typeface="Wingdings" panose="05000000000000000000" pitchFamily="2" charset="2"/>
              <a:buChar char="Ø"/>
            </a:pPr>
            <a:r>
              <a:rPr lang="x-none" sz="1600" cap="all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нормативно </a:t>
            </a:r>
            <a:r>
              <a:rPr lang="x-none" sz="1600" cap="all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правовые акты, регулирующие предоставление услуг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 в </a:t>
            </a: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ОРГАНАХ ВЛАСТИ</a:t>
            </a:r>
            <a:r>
              <a:rPr lang="x-none" sz="1600" cap="all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, </a:t>
            </a:r>
            <a:r>
              <a:rPr lang="x-none" sz="1600" cap="all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устанавливающие требования к исследуемым параметрам их качества и доступности;</a:t>
            </a:r>
            <a:endParaRPr lang="ru-RU" sz="1600" cap="all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rgbClr val="FF6D6D"/>
              </a:buClr>
              <a:buFont typeface="Wingdings" panose="05000000000000000000" pitchFamily="2" charset="2"/>
              <a:buChar char="Ø"/>
            </a:pPr>
            <a:r>
              <a:rPr lang="x-none" sz="1600" cap="all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практика предоставления исследуемых услуг, применения установленных требований к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 </a:t>
            </a:r>
            <a:r>
              <a:rPr lang="x-none" sz="1600" cap="all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их качеству и доступности;</a:t>
            </a:r>
            <a:endParaRPr lang="ru-RU" sz="1600" cap="all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rgbClr val="FF6D6D"/>
              </a:buClr>
              <a:buFont typeface="Wingdings" panose="05000000000000000000" pitchFamily="2" charset="2"/>
              <a:buChar char="Ø"/>
            </a:pPr>
            <a:r>
              <a:rPr lang="x-none" sz="1600" cap="all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оценк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и</a:t>
            </a:r>
            <a:r>
              <a:rPr lang="x-none" sz="1600" cap="all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 гражданами и 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представителями </a:t>
            </a:r>
            <a:r>
              <a:rPr lang="x-none" sz="1600" cap="all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бизнес-сообщества качества и доступности услуг, в том числе по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 </a:t>
            </a:r>
            <a:r>
              <a:rPr lang="x-none" sz="1600" cap="all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рассматриваемым параметрам, их ожидания улучшения качества и доступности услуг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, полученные на основе проведения социологических опросов заявителей в </a:t>
            </a: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ОРГАНАХ ВЛАСТИ </a:t>
            </a:r>
            <a:r>
              <a:rPr lang="ru-RU" sz="1600" cap="all" dirty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Ивановской области</a:t>
            </a:r>
            <a:r>
              <a:rPr lang="x-none" sz="1600" cap="all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.</a:t>
            </a:r>
            <a:endParaRPr lang="ru-RU" sz="1600" cap="all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6D6D"/>
              </a:buClr>
              <a:buFont typeface="Wingdings" panose="05000000000000000000" pitchFamily="2" charset="2"/>
              <a:buChar char="Ø"/>
            </a:pPr>
            <a:endParaRPr lang="ru-RU" sz="1400" cap="all" dirty="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7" name="TextBox 116"/>
          <p:cNvSpPr txBox="1">
            <a:spLocks noChangeArrowheads="1"/>
          </p:cNvSpPr>
          <p:nvPr/>
        </p:nvSpPr>
        <p:spPr bwMode="auto">
          <a:xfrm>
            <a:off x="1584379" y="6427211"/>
            <a:ext cx="4286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36/2018 от 13 ноября</a:t>
            </a:r>
            <a:r>
              <a:rPr lang="en-US" sz="1000" dirty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74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2"/>
          <p:cNvSpPr txBox="1">
            <a:spLocks noChangeArrowheads="1"/>
          </p:cNvSpPr>
          <p:nvPr/>
        </p:nvSpPr>
        <p:spPr bwMode="auto">
          <a:xfrm>
            <a:off x="850105" y="2132856"/>
            <a:ext cx="737949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3600" b="1" i="1" cap="all" dirty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Condensed" pitchFamily="2" charset="0"/>
                <a:cs typeface="Roboto Light"/>
              </a:rPr>
              <a:t>РЕЗУЛЬТАТЫ </a:t>
            </a:r>
            <a:r>
              <a:rPr lang="ru-RU" sz="3600" b="1" i="1" cap="all" dirty="0" smtClean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Condensed" pitchFamily="2" charset="0"/>
                <a:cs typeface="Roboto Light"/>
              </a:rPr>
              <a:t>ИССЛЕДОВАНИЯ</a:t>
            </a:r>
          </a:p>
          <a:p>
            <a:pPr algn="ctr" eaLnBrk="1" hangingPunct="1"/>
            <a:endParaRPr lang="ru-RU" sz="3600" b="1" i="1" cap="all" dirty="0">
              <a:solidFill>
                <a:schemeClr val="bg1">
                  <a:lumMod val="85000"/>
                </a:schemeClr>
              </a:solidFill>
              <a:latin typeface="Roboto Light" pitchFamily="2" charset="0"/>
              <a:ea typeface="Roboto Condensed" pitchFamily="2" charset="0"/>
              <a:cs typeface="Roboto Light"/>
            </a:endParaRPr>
          </a:p>
          <a:p>
            <a:pPr algn="ctr" eaLnBrk="1" hangingPunct="1"/>
            <a:r>
              <a:rPr lang="ru-RU" sz="3600" b="1" cap="all" dirty="0" smtClean="0">
                <a:solidFill>
                  <a:schemeClr val="bg1"/>
                </a:solidFill>
                <a:latin typeface="Roboto Light" pitchFamily="2" charset="0"/>
                <a:ea typeface="Roboto Condensed" pitchFamily="2" charset="0"/>
                <a:cs typeface="Roboto Light"/>
              </a:rPr>
              <a:t>оценка фактических </a:t>
            </a:r>
            <a:r>
              <a:rPr lang="ru-RU" sz="3600" b="1" cap="all" dirty="0">
                <a:solidFill>
                  <a:schemeClr val="bg1"/>
                </a:solidFill>
                <a:latin typeface="Roboto Light" pitchFamily="2" charset="0"/>
                <a:ea typeface="Roboto Condensed" pitchFamily="2" charset="0"/>
                <a:cs typeface="Roboto Light"/>
              </a:rPr>
              <a:t>значений </a:t>
            </a:r>
            <a:r>
              <a:rPr lang="ru-RU" sz="3600" b="1" cap="all" dirty="0" smtClean="0">
                <a:solidFill>
                  <a:schemeClr val="bg1"/>
                </a:solidFill>
                <a:latin typeface="Roboto Light" pitchFamily="2" charset="0"/>
                <a:ea typeface="Roboto Condensed" pitchFamily="2" charset="0"/>
                <a:cs typeface="Roboto Light"/>
              </a:rPr>
              <a:t>параметров </a:t>
            </a:r>
            <a:r>
              <a:rPr lang="ru-RU" sz="3600" b="1" cap="all" dirty="0">
                <a:solidFill>
                  <a:schemeClr val="bg1"/>
                </a:solidFill>
                <a:latin typeface="Roboto Light" pitchFamily="2" charset="0"/>
                <a:ea typeface="Roboto Condensed" pitchFamily="2" charset="0"/>
                <a:cs typeface="Roboto Light"/>
              </a:rPr>
              <a:t>качества и доступности исследуемых </a:t>
            </a:r>
            <a:r>
              <a:rPr lang="ru-RU" sz="3600" b="1" cap="all" dirty="0" smtClean="0">
                <a:solidFill>
                  <a:schemeClr val="bg1"/>
                </a:solidFill>
                <a:latin typeface="Roboto Light" pitchFamily="2" charset="0"/>
                <a:ea typeface="Roboto Condensed" pitchFamily="2" charset="0"/>
                <a:cs typeface="Roboto Light"/>
              </a:rPr>
              <a:t>услуг</a:t>
            </a:r>
            <a:endParaRPr lang="ru-RU" sz="3600" b="1" cap="all" dirty="0">
              <a:solidFill>
                <a:schemeClr val="bg1"/>
              </a:solidFill>
              <a:latin typeface="Roboto Light" pitchFamily="2" charset="0"/>
              <a:ea typeface="Roboto Condensed" pitchFamily="2" charset="0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21138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776" y="504091"/>
            <a:ext cx="7995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>
                <a:solidFill>
                  <a:srgbClr val="FF6D6D"/>
                </a:solidFill>
                <a:latin typeface="Roboto Light" pitchFamily="2" charset="0"/>
                <a:ea typeface="Roboto Light" pitchFamily="2" charset="0"/>
              </a:rPr>
              <a:t>Показатели, характеризующие 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необходимость повторного обращения заявителей </a:t>
            </a:r>
            <a:r>
              <a:rPr lang="ru-RU" cap="all" dirty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за получением государственных (муниципальных) услуг в 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ОРГАНЫ ВЛАСТИ</a:t>
            </a:r>
            <a:endParaRPr lang="ru-RU" cap="all" dirty="0">
              <a:solidFill>
                <a:schemeClr val="bg1">
                  <a:lumMod val="50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TextBox 116"/>
          <p:cNvSpPr txBox="1">
            <a:spLocks noChangeArrowheads="1"/>
          </p:cNvSpPr>
          <p:nvPr/>
        </p:nvSpPr>
        <p:spPr bwMode="auto">
          <a:xfrm>
            <a:off x="1584379" y="6427211"/>
            <a:ext cx="4286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36/2018 от 13 ноября</a:t>
            </a:r>
            <a:r>
              <a:rPr lang="en-US" sz="1000" dirty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16622453"/>
              </p:ext>
            </p:extLst>
          </p:nvPr>
        </p:nvGraphicFramePr>
        <p:xfrm>
          <a:off x="1187624" y="1700808"/>
          <a:ext cx="68407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42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776" y="504091"/>
            <a:ext cx="799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>
                <a:solidFill>
                  <a:srgbClr val="FF6D6D"/>
                </a:solidFill>
                <a:latin typeface="Roboto Light" pitchFamily="2" charset="0"/>
                <a:ea typeface="Roboto Light" pitchFamily="2" charset="0"/>
              </a:rPr>
              <a:t>Показатели, характеризующие 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основные затруднения, возникающие при получении услуги в ОРГАНАХ ВЛАСТИ</a:t>
            </a:r>
            <a:endParaRPr lang="ru-RU" b="1" cap="all" dirty="0">
              <a:solidFill>
                <a:srgbClr val="FF6D6D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TextBox 116"/>
          <p:cNvSpPr txBox="1">
            <a:spLocks noChangeArrowheads="1"/>
          </p:cNvSpPr>
          <p:nvPr/>
        </p:nvSpPr>
        <p:spPr bwMode="auto">
          <a:xfrm>
            <a:off x="1584379" y="6427211"/>
            <a:ext cx="4286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36/2018 от 13 ноября</a:t>
            </a:r>
            <a:r>
              <a:rPr lang="en-US" sz="1000" dirty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66820726"/>
              </p:ext>
            </p:extLst>
          </p:nvPr>
        </p:nvGraphicFramePr>
        <p:xfrm>
          <a:off x="683568" y="1150422"/>
          <a:ext cx="8208912" cy="510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076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776" y="504091"/>
            <a:ext cx="7995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>
                <a:solidFill>
                  <a:srgbClr val="FF6D6D"/>
                </a:solidFill>
                <a:latin typeface="Roboto Light" pitchFamily="2" charset="0"/>
                <a:ea typeface="Roboto Light" pitchFamily="2" charset="0"/>
              </a:rPr>
              <a:t>Показатели, характеризующие </a:t>
            </a:r>
            <a:r>
              <a:rPr lang="ru-RU" cap="all" dirty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доброжелательность, </a:t>
            </a:r>
            <a:r>
              <a:rPr lang="ru-RU" cap="all" dirty="0" smtClean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удовлетворенность различными параметрами оказания государственных услуг</a:t>
            </a:r>
            <a:endParaRPr lang="ru-RU" b="1" cap="all" dirty="0">
              <a:solidFill>
                <a:schemeClr val="bg1">
                  <a:lumMod val="50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7" name="TextBox 116"/>
          <p:cNvSpPr txBox="1">
            <a:spLocks noChangeArrowheads="1"/>
          </p:cNvSpPr>
          <p:nvPr/>
        </p:nvSpPr>
        <p:spPr bwMode="auto">
          <a:xfrm>
            <a:off x="1587936" y="6412609"/>
            <a:ext cx="4286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Государственный контракт № 36/2018 от 13 ноября</a:t>
            </a:r>
            <a:r>
              <a:rPr lang="en-US" sz="1000" dirty="0">
                <a:solidFill>
                  <a:srgbClr val="7C6C6B"/>
                </a:solidFill>
                <a:latin typeface="Roboto Regular"/>
                <a:cs typeface="Roboto Regular"/>
              </a:rPr>
              <a:t>, 201</a:t>
            </a:r>
            <a:r>
              <a:rPr lang="ru-RU" sz="1000" dirty="0">
                <a:solidFill>
                  <a:srgbClr val="7C6C6B"/>
                </a:solidFill>
                <a:latin typeface="Roboto Regular"/>
                <a:cs typeface="Roboto Regular"/>
              </a:rPr>
              <a:t>8 / Иваново</a:t>
            </a:r>
            <a:endParaRPr lang="en-US" sz="1000" dirty="0">
              <a:solidFill>
                <a:srgbClr val="7C6C6B"/>
              </a:solidFill>
              <a:latin typeface="Roboto Regular"/>
              <a:cs typeface="Roboto Regular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" y="6254110"/>
            <a:ext cx="1061655" cy="3462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41273444"/>
              </p:ext>
            </p:extLst>
          </p:nvPr>
        </p:nvGraphicFramePr>
        <p:xfrm>
          <a:off x="683568" y="1628800"/>
          <a:ext cx="763284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99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542</Words>
  <Application>Microsoft Office PowerPoint</Application>
  <PresentationFormat>Экран (4:3)</PresentationFormat>
  <Paragraphs>80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DIRECTOR</dc:creator>
  <cp:lastModifiedBy>tarabceva</cp:lastModifiedBy>
  <cp:revision>90</cp:revision>
  <cp:lastPrinted>2015-12-11T12:57:03Z</cp:lastPrinted>
  <dcterms:created xsi:type="dcterms:W3CDTF">2015-12-11T08:42:31Z</dcterms:created>
  <dcterms:modified xsi:type="dcterms:W3CDTF">2019-03-26T07:55:21Z</dcterms:modified>
</cp:coreProperties>
</file>