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0" r:id="rId2"/>
    <p:sldId id="265" r:id="rId3"/>
    <p:sldId id="266" r:id="rId4"/>
    <p:sldId id="267" r:id="rId5"/>
    <p:sldId id="290" r:id="rId6"/>
    <p:sldId id="292" r:id="rId7"/>
    <p:sldId id="268" r:id="rId8"/>
    <p:sldId id="269" r:id="rId9"/>
    <p:sldId id="270" r:id="rId10"/>
    <p:sldId id="271" r:id="rId11"/>
    <p:sldId id="272" r:id="rId12"/>
    <p:sldId id="273" r:id="rId13"/>
    <p:sldId id="291" r:id="rId14"/>
    <p:sldId id="274" r:id="rId15"/>
    <p:sldId id="275" r:id="rId16"/>
    <p:sldId id="276" r:id="rId17"/>
    <p:sldId id="277" r:id="rId18"/>
    <p:sldId id="293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94" r:id="rId29"/>
    <p:sldId id="287" r:id="rId30"/>
    <p:sldId id="264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4DD1"/>
    <a:srgbClr val="E758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43;&#1088;&#1072;&#1092;&#1080;&#1082;&#1080;%20&#1076;&#1083;&#1103;%20&#1086;&#1090;&#1095;&#1077;&#1090;&#1072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57;&#1080;&#1089;&#1090;&#1077;&#1084;&#1072;&#1090;&#1080;&#1079;&#1072;&#1094;&#1080;&#1103;%20&#1076;&#1083;&#1103;%20&#1086;&#1090;&#1095;&#1077;&#1090;&#1072;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43;&#1088;&#1072;&#1092;&#1080;&#1082;&#1080;%20&#1076;&#1083;&#1103;%20&#1086;&#1090;&#1095;&#1077;&#1090;&#1072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51;&#1080;&#1085;&#1077;&#1081;&#1082;&#1080;_&#1075;&#1088;&#1072;&#1092;&#1080;&#1082;&#1080;_&#1075;&#1086;&#1089;&#1091;&#1089;&#1083;&#1091;&#1075;&#1080;_v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43;&#1088;&#1072;&#1092;&#1080;&#1082;&#1080;%20&#1076;&#1083;&#1103;%20&#1086;&#1090;&#1095;&#1077;&#1090;&#1072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43;&#1088;&#1072;&#1092;&#1080;&#1082;&#1080;%20&#1076;&#1083;&#1103;%20&#1086;&#1090;&#1095;&#1077;&#1090;&#1072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43;&#1088;&#1072;&#1092;&#1080;&#1082;&#1080;%20&#1076;&#1083;&#1103;%20&#1086;&#1090;&#1095;&#1077;&#1090;&#1072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43;&#1088;&#1072;&#1092;&#1080;&#1082;&#1080;%20&#1076;&#1083;&#1103;%20&#1086;&#1090;&#1095;&#1077;&#1090;&#1072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57;&#1080;&#1089;&#1090;&#1077;&#1084;&#1072;&#1090;&#1080;&#1079;&#1072;&#1094;&#1080;&#1103;%20&#1076;&#1083;&#1103;%20&#1086;&#1090;&#1095;&#1077;&#1090;&#1072;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57;&#1080;&#1089;&#1090;&#1077;&#1084;&#1072;&#1090;&#1080;&#1079;&#1072;&#1094;&#1080;&#1103;%20&#1076;&#1083;&#1103;%20&#1086;&#1090;&#1095;&#1077;&#1090;&#1072;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50;&#1054;&#1055;&#1048;&#1056;&#1054;&#1042;&#1040;&#1053;&#1053;&#1067;&#1045;\&#1048;&#1074;&#1072;&#1085;&#1086;&#1074;&#1086;_&#1043;&#1086;&#1089;&#1091;&#1089;&#1083;&#1091;&#1075;&#1080;%202022\&#1057;&#1080;&#1089;&#1090;&#1077;&#1084;&#1072;&#1090;&#1080;&#1079;&#1072;&#1094;&#1080;&#1103;%20&#1076;&#1083;&#1103;%20&#1086;&#1090;&#1095;&#1077;&#1090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Lbls>
            <c:dLbl>
              <c:idx val="0"/>
              <c:layout>
                <c:manualLayout>
                  <c:x val="0.125"/>
                  <c:y val="0.1435185185185185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611111111111111E-2"/>
                  <c:y val="-0.3379629629629629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ОМСУ!$A$6:$A$7</c:f>
              <c:strCache>
                <c:ptCount val="2"/>
                <c:pt idx="0">
                  <c:v>не найдена</c:v>
                </c:pt>
                <c:pt idx="1">
                  <c:v>найдена в реестре</c:v>
                </c:pt>
              </c:strCache>
            </c:strRef>
          </c:cat>
          <c:val>
            <c:numRef>
              <c:f>ОМСУ!$B$6:$B$7</c:f>
              <c:numCache>
                <c:formatCode>General</c:formatCode>
                <c:ptCount val="2"/>
                <c:pt idx="0">
                  <c:v>558</c:v>
                </c:pt>
                <c:pt idx="1">
                  <c:v>894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"/>
        <c:holeSize val="5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599099099099114E-2"/>
          <c:y val="4.6701692936368965E-2"/>
          <c:w val="0.93806306306306309"/>
          <c:h val="0.78954084329651464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ИОГВ!$E$27:$E$32</c:f>
              <c:strCache>
                <c:ptCount val="6"/>
                <c:pt idx="0">
                  <c:v>до 20%</c:v>
                </c:pt>
                <c:pt idx="1">
                  <c:v>21-40%</c:v>
                </c:pt>
                <c:pt idx="2">
                  <c:v>41-60%</c:v>
                </c:pt>
                <c:pt idx="3">
                  <c:v>61-80%</c:v>
                </c:pt>
                <c:pt idx="4">
                  <c:v>81-100%</c:v>
                </c:pt>
                <c:pt idx="5">
                  <c:v>100%</c:v>
                </c:pt>
              </c:strCache>
            </c:strRef>
          </c:cat>
          <c:val>
            <c:numRef>
              <c:f>ИОГВ!$F$27:$F$32</c:f>
              <c:numCache>
                <c:formatCode>0.0</c:formatCode>
                <c:ptCount val="6"/>
                <c:pt idx="0">
                  <c:v>3.6764705882352944</c:v>
                </c:pt>
                <c:pt idx="1">
                  <c:v>2.9411764705882342</c:v>
                </c:pt>
                <c:pt idx="2">
                  <c:v>0.73529411764705899</c:v>
                </c:pt>
                <c:pt idx="3">
                  <c:v>11.76470588235294</c:v>
                </c:pt>
                <c:pt idx="4">
                  <c:v>1.4705882352941171</c:v>
                </c:pt>
                <c:pt idx="5">
                  <c:v>79.411764705882391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2830080"/>
        <c:axId val="102831616"/>
      </c:barChart>
      <c:catAx>
        <c:axId val="102830080"/>
        <c:scaling>
          <c:orientation val="minMax"/>
        </c:scaling>
        <c:delete val="0"/>
        <c:axPos val="b"/>
        <c:majorTickMark val="none"/>
        <c:minorTickMark val="none"/>
        <c:tickLblPos val="nextTo"/>
        <c:crossAx val="102831616"/>
        <c:crosses val="autoZero"/>
        <c:auto val="1"/>
        <c:lblAlgn val="ctr"/>
        <c:lblOffset val="100"/>
        <c:noMultiLvlLbl val="0"/>
      </c:catAx>
      <c:valAx>
        <c:axId val="10283161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0283008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Лист4!$A$1:$A$20</c:f>
              <c:strCache>
                <c:ptCount val="20"/>
                <c:pt idx="0">
                  <c:v>Получение или замена паспорта гражданина Российской Федерации</c:v>
                </c:pt>
                <c:pt idx="1">
                  <c:v>Регистрация (снятие с учета) автомототранспортных средств и прицепов</c:v>
                </c:pt>
                <c:pt idx="2">
                  <c:v>Регистрация актов гражданского состояния (брака, рождения ребенка и др.)</c:v>
                </c:pt>
                <c:pt idx="3">
                  <c:v>Получение СНИЛС, медицинского полиса, документов</c:v>
                </c:pt>
                <c:pt idx="4">
                  <c:v>Получение или замена водительского удостоверения (включая сдачу экзамена)</c:v>
                </c:pt>
                <c:pt idx="5">
                  <c:v>Постановка на учет (снятие) в налоговом органе организаций и граждан, предоставление сведений, содержащихся в ЕГРН</c:v>
                </c:pt>
                <c:pt idx="6">
                  <c:v>Получение (оформление) ежемесячного пособия на ребенка</c:v>
                </c:pt>
                <c:pt idx="7">
                  <c:v>Получение заграничного паспорта</c:v>
                </c:pt>
                <c:pt idx="8">
                  <c:v>Регистрация по месту жительства (пребывания)</c:v>
                </c:pt>
                <c:pt idx="9">
                  <c:v>Регистрация прав на недвижимое имущество и сделок с ним (регистрация дома, земельного участка и т.д.)</c:v>
                </c:pt>
                <c:pt idx="10">
                  <c:v>Получение сведений о зарегистрированных правах на недвижимое имущество и сделках с ним (выдача справок из ЕГРП)</c:v>
                </c:pt>
                <c:pt idx="11">
                  <c:v>Получение субсидии (льгот) на оплату жилья и услуг ЖКХ</c:v>
                </c:pt>
                <c:pt idx="12">
                  <c:v>Кадастровый учет недвижимого имущества</c:v>
                </c:pt>
                <c:pt idx="13">
                  <c:v>Оформление (перерасчет) пенсии</c:v>
                </c:pt>
                <c:pt idx="14">
                  <c:v>Получение сведений, внесенных в государственный кадастр недвижимости (выдача кадастровых выписок)</c:v>
                </c:pt>
                <c:pt idx="15">
                  <c:v>Предоставление ежемесячной денежной выплаты на ребенка в возрасте от трех до семи лет включительно</c:v>
                </c:pt>
                <c:pt idx="16">
                  <c:v>Технический осмотр самоходных машин и других видов техники</c:v>
                </c:pt>
                <c:pt idx="17">
                  <c:v>Получение технического паспорта здания</c:v>
                </c:pt>
                <c:pt idx="18">
                  <c:v>Содействие гражданам в поиске работы, работодателям в подборе необходимых работников</c:v>
                </c:pt>
                <c:pt idx="19">
                  <c:v>Получение справки об инвентаризационной стоимости объекта недвижимости</c:v>
                </c:pt>
              </c:strCache>
            </c:strRef>
          </c:cat>
          <c:val>
            <c:numRef>
              <c:f>Лист4!$B$1:$B$20</c:f>
              <c:numCache>
                <c:formatCode>###0</c:formatCode>
                <c:ptCount val="20"/>
                <c:pt idx="0">
                  <c:v>96</c:v>
                </c:pt>
                <c:pt idx="1">
                  <c:v>93</c:v>
                </c:pt>
                <c:pt idx="2">
                  <c:v>86</c:v>
                </c:pt>
                <c:pt idx="3">
                  <c:v>85</c:v>
                </c:pt>
                <c:pt idx="4">
                  <c:v>84</c:v>
                </c:pt>
                <c:pt idx="5">
                  <c:v>80</c:v>
                </c:pt>
                <c:pt idx="6">
                  <c:v>79</c:v>
                </c:pt>
                <c:pt idx="7">
                  <c:v>77</c:v>
                </c:pt>
                <c:pt idx="8">
                  <c:v>77</c:v>
                </c:pt>
                <c:pt idx="9">
                  <c:v>76</c:v>
                </c:pt>
                <c:pt idx="10">
                  <c:v>74</c:v>
                </c:pt>
                <c:pt idx="11">
                  <c:v>73</c:v>
                </c:pt>
                <c:pt idx="12">
                  <c:v>72</c:v>
                </c:pt>
                <c:pt idx="13">
                  <c:v>71</c:v>
                </c:pt>
                <c:pt idx="14">
                  <c:v>66</c:v>
                </c:pt>
                <c:pt idx="15">
                  <c:v>50</c:v>
                </c:pt>
                <c:pt idx="16">
                  <c:v>43</c:v>
                </c:pt>
                <c:pt idx="17">
                  <c:v>36</c:v>
                </c:pt>
                <c:pt idx="18">
                  <c:v>20</c:v>
                </c:pt>
                <c:pt idx="19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48A-4992-BFE5-A2520350E6E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2"/>
        <c:overlap val="55"/>
        <c:axId val="102872576"/>
        <c:axId val="102883712"/>
      </c:barChart>
      <c:catAx>
        <c:axId val="1028725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02883712"/>
        <c:crosses val="autoZero"/>
        <c:auto val="1"/>
        <c:lblAlgn val="ctr"/>
        <c:lblOffset val="100"/>
        <c:noMultiLvlLbl val="0"/>
      </c:catAx>
      <c:valAx>
        <c:axId val="102883712"/>
        <c:scaling>
          <c:orientation val="minMax"/>
        </c:scaling>
        <c:delete val="1"/>
        <c:axPos val="t"/>
        <c:numFmt formatCode="###0" sourceLinked="1"/>
        <c:majorTickMark val="out"/>
        <c:minorTickMark val="none"/>
        <c:tickLblPos val="nextTo"/>
        <c:crossAx val="10287257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0.18011395450568679"/>
                  <c:y val="6.1342592592592587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003-49B1-95B1-527344711A64}"/>
                </c:ext>
              </c:extLst>
            </c:dLbl>
            <c:dLbl>
              <c:idx val="1"/>
              <c:layout>
                <c:manualLayout>
                  <c:x val="0.16041316710411199"/>
                  <c:y val="-0.12657407407407401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003-49B1-95B1-527344711A64}"/>
                </c:ext>
              </c:extLst>
            </c:dLbl>
            <c:dLbl>
              <c:idx val="2"/>
              <c:layout>
                <c:manualLayout>
                  <c:x val="-9.264584646812786E-2"/>
                  <c:y val="1.5716273486604877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</c:dLbl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Лист1!$B$2:$B$4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Услугу получали только в электронном виде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6.7333333333333334</c:v>
                </c:pt>
                <c:pt idx="1">
                  <c:v>77.133333333333255</c:v>
                </c:pt>
                <c:pt idx="2">
                  <c:v>16.133333333333287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003-49B1-95B1-527344711A6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83832734585433"/>
          <c:y val="0.15294329542361618"/>
          <c:w val="0.48199561354925891"/>
          <c:h val="0.75358445485582393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3.7987308213045592E-2"/>
                  <c:y val="-4.1516493640472898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2DE-4B66-B2E7-874D2D9E5EA1}"/>
                </c:ext>
              </c:extLst>
            </c:dLbl>
            <c:dLbl>
              <c:idx val="1"/>
              <c:layout>
                <c:manualLayout>
                  <c:x val="-3.0989519991002936E-2"/>
                  <c:y val="-0.34239751291246351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2DE-4B66-B2E7-874D2D9E5EA1}"/>
                </c:ext>
              </c:extLst>
            </c:dLbl>
            <c:dLbl>
              <c:idx val="2"/>
              <c:layout>
                <c:manualLayout>
                  <c:x val="3.8607174103237094E-2"/>
                  <c:y val="2.5807041976895755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2DE-4B66-B2E7-874D2D9E5EA1}"/>
                </c:ext>
              </c:extLst>
            </c:dLbl>
            <c:dLbl>
              <c:idx val="3"/>
              <c:layout>
                <c:manualLayout>
                  <c:x val="5.6180008748906406E-3"/>
                  <c:y val="6.4173972582349706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DE-4B66-B2E7-874D2D9E5EA1}"/>
                </c:ext>
              </c:extLst>
            </c:dLbl>
            <c:dLbl>
              <c:idx val="4"/>
              <c:layout>
                <c:manualLayout>
                  <c:x val="-3.2861220472440958E-2"/>
                  <c:y val="-0.22833355660410118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DE-4B66-B2E7-874D2D9E5EA1}"/>
                </c:ext>
              </c:extLst>
            </c:dLbl>
            <c:dLbl>
              <c:idx val="5"/>
              <c:layout>
                <c:manualLayout>
                  <c:x val="2.8897637795275606E-3"/>
                  <c:y val="1.5752495223811313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DE-4B66-B2E7-874D2D9E5EA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Лист1!$A$127:$A$129</c:f>
              <c:strCache>
                <c:ptCount val="3"/>
                <c:pt idx="0">
                  <c:v>В государственных / муниципальных органах власти</c:v>
                </c:pt>
                <c:pt idx="1">
                  <c:v>В МФЦ</c:v>
                </c:pt>
                <c:pt idx="2">
                  <c:v>Услугу получали только в электронном виде</c:v>
                </c:pt>
              </c:strCache>
            </c:strRef>
          </c:cat>
          <c:val>
            <c:numRef>
              <c:f>Лист1!$B$127:$B$129</c:f>
              <c:numCache>
                <c:formatCode>General</c:formatCode>
                <c:ptCount val="3"/>
                <c:pt idx="0">
                  <c:v>22.5</c:v>
                </c:pt>
                <c:pt idx="1">
                  <c:v>61.4</c:v>
                </c:pt>
                <c:pt idx="2">
                  <c:v>16.100000000000001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2DE-4B66-B2E7-874D2D9E5EA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80"/>
      </c:pie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1.9002843394575687E-2"/>
                  <c:y val="-0.23481436276042067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544-4355-A22A-089E0C5F93EC}"/>
                </c:ext>
              </c:extLst>
            </c:dLbl>
            <c:dLbl>
              <c:idx val="1"/>
              <c:layout>
                <c:manualLayout>
                  <c:x val="2.7079833770778779E-2"/>
                  <c:y val="-0.16438186247513017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544-4355-A22A-089E0C5F93EC}"/>
                </c:ext>
              </c:extLst>
            </c:dLbl>
            <c:dLbl>
              <c:idx val="2"/>
              <c:layout>
                <c:manualLayout>
                  <c:x val="7.0936752531782041E-2"/>
                  <c:y val="-4.6115929398195442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8.0611248745595374E-2"/>
                  <c:y val="7.7774143027400169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</c:dLbl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Лист1!$B$6:$B$9</c:f>
              <c:strCache>
                <c:ptCount val="4"/>
                <c:pt idx="0">
                  <c:v>1 раз</c:v>
                </c:pt>
                <c:pt idx="1">
                  <c:v>2 раза</c:v>
                </c:pt>
                <c:pt idx="2">
                  <c:v>3 раза</c:v>
                </c:pt>
                <c:pt idx="3">
                  <c:v>4 и  более раз</c:v>
                </c:pt>
              </c:strCache>
            </c:strRef>
          </c:cat>
          <c:val>
            <c:numRef>
              <c:f>Лист1!$C$6:$C$9</c:f>
              <c:numCache>
                <c:formatCode>0.0</c:formatCode>
                <c:ptCount val="4"/>
                <c:pt idx="0">
                  <c:v>75.247524752475229</c:v>
                </c:pt>
                <c:pt idx="1">
                  <c:v>17.821782178217799</c:v>
                </c:pt>
                <c:pt idx="2">
                  <c:v>4.9504950495049496</c:v>
                </c:pt>
                <c:pt idx="3">
                  <c:v>1.9801980198019804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544-4355-A22A-089E0C5F93E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40"/>
      </c:pie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Лист1!$B$10:$B$21</c:f>
              <c:strCache>
                <c:ptCount val="12"/>
                <c:pt idx="0">
                  <c:v>Затруднений не возникает</c:v>
                </c:pt>
                <c:pt idx="1">
                  <c:v>Дороговизна услуг (пошлин, платежей)</c:v>
                </c:pt>
                <c:pt idx="2">
                  <c:v>Некорректная работа сайта/портала</c:v>
                </c:pt>
                <c:pt idx="3">
                  <c:v>Сложность заполнения официальных бланков / официальных форм на сайте</c:v>
                </c:pt>
                <c:pt idx="4">
                  <c:v>Большие очереди</c:v>
                </c:pt>
                <c:pt idx="5">
                  <c:v>Отсутствие необходимой информации об услугах</c:v>
                </c:pt>
                <c:pt idx="6">
                  <c:v>Неудобный режим работы</c:v>
                </c:pt>
                <c:pt idx="7">
                  <c:v>Низкая культура работников</c:v>
                </c:pt>
                <c:pt idx="8">
                  <c:v>Отсутствие наглядной информации о порядке получения государственной услуги</c:v>
                </c:pt>
                <c:pt idx="9">
                  <c:v>Недостаточный профессиональный уровень работников</c:v>
                </c:pt>
                <c:pt idx="10">
                  <c:v>Отсутствие возможности получить консультацию или справочную информацию в МФЦ или государственном органе</c:v>
                </c:pt>
                <c:pt idx="11">
                  <c:v>Собственный вариант</c:v>
                </c:pt>
              </c:strCache>
            </c:strRef>
          </c:cat>
          <c:val>
            <c:numRef>
              <c:f>Лист1!$C$10:$C$21</c:f>
              <c:numCache>
                <c:formatCode>0.0</c:formatCode>
                <c:ptCount val="12"/>
                <c:pt idx="0">
                  <c:v>80.599999999999994</c:v>
                </c:pt>
                <c:pt idx="1">
                  <c:v>4.7333333333333334</c:v>
                </c:pt>
                <c:pt idx="2">
                  <c:v>3</c:v>
                </c:pt>
                <c:pt idx="3">
                  <c:v>1.86666666666667</c:v>
                </c:pt>
                <c:pt idx="4">
                  <c:v>1.86666666666667</c:v>
                </c:pt>
                <c:pt idx="5">
                  <c:v>1.6666666666666701</c:v>
                </c:pt>
                <c:pt idx="6">
                  <c:v>1.4666666666666699</c:v>
                </c:pt>
                <c:pt idx="7">
                  <c:v>1.06666666666667</c:v>
                </c:pt>
                <c:pt idx="8">
                  <c:v>1</c:v>
                </c:pt>
                <c:pt idx="9">
                  <c:v>0.93333333333333302</c:v>
                </c:pt>
                <c:pt idx="10">
                  <c:v>0.93333333333333302</c:v>
                </c:pt>
                <c:pt idx="11">
                  <c:v>0.86666666666666703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382-440D-A6A6-0B28D245367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2617856"/>
        <c:axId val="102672256"/>
      </c:barChart>
      <c:catAx>
        <c:axId val="10261785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102672256"/>
        <c:crosses val="autoZero"/>
        <c:auto val="1"/>
        <c:lblAlgn val="ctr"/>
        <c:lblOffset val="100"/>
        <c:noMultiLvlLbl val="0"/>
      </c:catAx>
      <c:valAx>
        <c:axId val="102672256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extTo"/>
        <c:crossAx val="1026178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52822848073899"/>
          <c:y val="0.11349922221195806"/>
          <c:w val="0.40551350531324171"/>
          <c:h val="0.80029540336095528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0.10233617672790907"/>
                  <c:y val="-4.577909904119131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3CC-40DB-98FF-BE54FFA78451}"/>
                </c:ext>
              </c:extLst>
            </c:dLbl>
            <c:dLbl>
              <c:idx val="1"/>
              <c:layout>
                <c:manualLayout>
                  <c:x val="0.12430183727034121"/>
                  <c:y val="0.11662158301640869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3CC-40DB-98FF-BE54FFA78451}"/>
                </c:ext>
              </c:extLst>
            </c:dLbl>
            <c:dLbl>
              <c:idx val="2"/>
              <c:layout>
                <c:manualLayout>
                  <c:x val="8.3051618547681574E-2"/>
                  <c:y val="0.27524026415412628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3CC-40DB-98FF-BE54FFA78451}"/>
                </c:ext>
              </c:extLst>
            </c:dLbl>
            <c:dLbl>
              <c:idx val="3"/>
              <c:layout>
                <c:manualLayout>
                  <c:x val="5.6180008748906406E-3"/>
                  <c:y val="6.4173972582349706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3CC-40DB-98FF-BE54FFA78451}"/>
                </c:ext>
              </c:extLst>
            </c:dLbl>
            <c:dLbl>
              <c:idx val="4"/>
              <c:layout>
                <c:manualLayout>
                  <c:x val="-3.2861220472440958E-2"/>
                  <c:y val="-0.22833355660410118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3CC-40DB-98FF-BE54FFA78451}"/>
                </c:ext>
              </c:extLst>
            </c:dLbl>
            <c:dLbl>
              <c:idx val="5"/>
              <c:layout>
                <c:manualLayout>
                  <c:x val="2.8897637795275606E-3"/>
                  <c:y val="1.5752495223811313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3CC-40DB-98FF-BE54FFA7845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Лист1!$B$46:$B$51</c:f>
              <c:strCache>
                <c:ptCount val="6"/>
                <c:pt idx="0">
                  <c:v>Очень плохо</c:v>
                </c:pt>
                <c:pt idx="1">
                  <c:v>Плохо</c:v>
                </c:pt>
                <c:pt idx="2">
                  <c:v>Удовлетворительно</c:v>
                </c:pt>
                <c:pt idx="3">
                  <c:v>Хорошо</c:v>
                </c:pt>
                <c:pt idx="4">
                  <c:v>Очень хорошо</c:v>
                </c:pt>
                <c:pt idx="5">
                  <c:v>Услугу получали только в электронном виде</c:v>
                </c:pt>
              </c:strCache>
            </c:strRef>
          </c:cat>
          <c:val>
            <c:numRef>
              <c:f>Лист1!$C$46:$C$51</c:f>
              <c:numCache>
                <c:formatCode>0.0</c:formatCode>
                <c:ptCount val="6"/>
                <c:pt idx="0">
                  <c:v>0.4</c:v>
                </c:pt>
                <c:pt idx="1">
                  <c:v>0.26666666666666711</c:v>
                </c:pt>
                <c:pt idx="2">
                  <c:v>4.6666666666666696</c:v>
                </c:pt>
                <c:pt idx="3">
                  <c:v>21.733333333333285</c:v>
                </c:pt>
                <c:pt idx="4">
                  <c:v>56.8</c:v>
                </c:pt>
                <c:pt idx="5">
                  <c:v>16.133333333333287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3CC-40DB-98FF-BE54FFA7845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80"/>
      </c:pie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Лист1!$B$87</c:f>
              <c:strCache>
                <c:ptCount val="1"/>
                <c:pt idx="0">
                  <c:v>Очень плохо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Лист1!$A$88:$A$92</c:f>
              <c:strCache>
                <c:ptCount val="5"/>
                <c:pt idx="0">
                  <c:v>Доступность информации о порядке предоставления государственной (муниципальной) услуги</c:v>
                </c:pt>
                <c:pt idx="1">
                  <c:v>Комфортностью помещений</c:v>
                </c:pt>
                <c:pt idx="2">
                  <c:v>Вежливостью и компетентностью сотрудников</c:v>
                </c:pt>
                <c:pt idx="3">
                  <c:v>Общее временя предоставления государственной (муниципальной)  услуги</c:v>
                </c:pt>
                <c:pt idx="4">
                  <c:v>Время ожидания в очереди при получении результата государственной</c:v>
                </c:pt>
              </c:strCache>
            </c:strRef>
          </c:cat>
          <c:val>
            <c:numRef>
              <c:f>Лист1!$B$88:$B$92</c:f>
              <c:numCache>
                <c:formatCode>0.0</c:formatCode>
                <c:ptCount val="5"/>
                <c:pt idx="0">
                  <c:v>0.6356773937226855</c:v>
                </c:pt>
                <c:pt idx="1">
                  <c:v>7.9459674215335785E-2</c:v>
                </c:pt>
                <c:pt idx="2">
                  <c:v>7.9459674215335785E-2</c:v>
                </c:pt>
                <c:pt idx="3">
                  <c:v>0.55621771950735022</c:v>
                </c:pt>
                <c:pt idx="4">
                  <c:v>0.47675804529201432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35-472C-B777-EBE48673C693}"/>
            </c:ext>
          </c:extLst>
        </c:ser>
        <c:ser>
          <c:idx val="1"/>
          <c:order val="1"/>
          <c:tx>
            <c:strRef>
              <c:f>Лист1!$C$87</c:f>
              <c:strCache>
                <c:ptCount val="1"/>
                <c:pt idx="0">
                  <c:v>Плохо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Лист1!$A$88:$A$92</c:f>
              <c:strCache>
                <c:ptCount val="5"/>
                <c:pt idx="0">
                  <c:v>Доступность информации о порядке предоставления государственной (муниципальной) услуги</c:v>
                </c:pt>
                <c:pt idx="1">
                  <c:v>Комфортностью помещений</c:v>
                </c:pt>
                <c:pt idx="2">
                  <c:v>Вежливостью и компетентностью сотрудников</c:v>
                </c:pt>
                <c:pt idx="3">
                  <c:v>Общее временя предоставления государственной (муниципальной)  услуги</c:v>
                </c:pt>
                <c:pt idx="4">
                  <c:v>Время ожидания в очереди при получении результата государственной</c:v>
                </c:pt>
              </c:strCache>
            </c:strRef>
          </c:cat>
          <c:val>
            <c:numRef>
              <c:f>Лист1!$C$88:$C$92</c:f>
              <c:numCache>
                <c:formatCode>0.0</c:formatCode>
                <c:ptCount val="5"/>
                <c:pt idx="0">
                  <c:v>7.9459674215335785E-2</c:v>
                </c:pt>
                <c:pt idx="1">
                  <c:v>0.31783869686134342</c:v>
                </c:pt>
                <c:pt idx="2">
                  <c:v>0.55621771950735022</c:v>
                </c:pt>
                <c:pt idx="3">
                  <c:v>7.9459674215335785E-2</c:v>
                </c:pt>
                <c:pt idx="4">
                  <c:v>0.31783869686134342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35-472C-B777-EBE48673C693}"/>
            </c:ext>
          </c:extLst>
        </c:ser>
        <c:ser>
          <c:idx val="2"/>
          <c:order val="2"/>
          <c:tx>
            <c:strRef>
              <c:f>Лист1!$D$87</c:f>
              <c:strCache>
                <c:ptCount val="1"/>
                <c:pt idx="0">
                  <c:v>Удовлетворительно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Лист1!$A$88:$A$92</c:f>
              <c:strCache>
                <c:ptCount val="5"/>
                <c:pt idx="0">
                  <c:v>Доступность информации о порядке предоставления государственной (муниципальной) услуги</c:v>
                </c:pt>
                <c:pt idx="1">
                  <c:v>Комфортностью помещений</c:v>
                </c:pt>
                <c:pt idx="2">
                  <c:v>Вежливостью и компетентностью сотрудников</c:v>
                </c:pt>
                <c:pt idx="3">
                  <c:v>Общее временя предоставления государственной (муниципальной)  услуги</c:v>
                </c:pt>
                <c:pt idx="4">
                  <c:v>Время ожидания в очереди при получении результата государственной</c:v>
                </c:pt>
              </c:strCache>
            </c:strRef>
          </c:cat>
          <c:val>
            <c:numRef>
              <c:f>Лист1!$D$88:$D$92</c:f>
              <c:numCache>
                <c:formatCode>0.0</c:formatCode>
                <c:ptCount val="5"/>
                <c:pt idx="0">
                  <c:v>1.9070321811680575</c:v>
                </c:pt>
                <c:pt idx="1">
                  <c:v>3.4962256654747663</c:v>
                </c:pt>
                <c:pt idx="2">
                  <c:v>2.6221692491060797</c:v>
                </c:pt>
                <c:pt idx="3">
                  <c:v>3.9729837107667807</c:v>
                </c:pt>
                <c:pt idx="4">
                  <c:v>5.5621771950735033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735-472C-B777-EBE48673C693}"/>
            </c:ext>
          </c:extLst>
        </c:ser>
        <c:ser>
          <c:idx val="3"/>
          <c:order val="3"/>
          <c:tx>
            <c:strRef>
              <c:f>Лист1!$E$87</c:f>
              <c:strCache>
                <c:ptCount val="1"/>
                <c:pt idx="0">
                  <c:v>Хорошо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Лист1!$A$88:$A$92</c:f>
              <c:strCache>
                <c:ptCount val="5"/>
                <c:pt idx="0">
                  <c:v>Доступность информации о порядке предоставления государственной (муниципальной) услуги</c:v>
                </c:pt>
                <c:pt idx="1">
                  <c:v>Комфортностью помещений</c:v>
                </c:pt>
                <c:pt idx="2">
                  <c:v>Вежливостью и компетентностью сотрудников</c:v>
                </c:pt>
                <c:pt idx="3">
                  <c:v>Общее временя предоставления государственной (муниципальной)  услуги</c:v>
                </c:pt>
                <c:pt idx="4">
                  <c:v>Время ожидания в очереди при получении результата государственной</c:v>
                </c:pt>
              </c:strCache>
            </c:strRef>
          </c:cat>
          <c:val>
            <c:numRef>
              <c:f>Лист1!$E$88:$E$92</c:f>
              <c:numCache>
                <c:formatCode>0.0</c:formatCode>
                <c:ptCount val="5"/>
                <c:pt idx="0">
                  <c:v>25.347636074692129</c:v>
                </c:pt>
                <c:pt idx="1">
                  <c:v>22.963845848232062</c:v>
                </c:pt>
                <c:pt idx="2">
                  <c:v>21.454112038140632</c:v>
                </c:pt>
                <c:pt idx="3">
                  <c:v>25.109257052046136</c:v>
                </c:pt>
                <c:pt idx="4">
                  <c:v>25.903853794199399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735-472C-B777-EBE48673C693}"/>
            </c:ext>
          </c:extLst>
        </c:ser>
        <c:ser>
          <c:idx val="4"/>
          <c:order val="4"/>
          <c:tx>
            <c:strRef>
              <c:f>Лист1!$F$87</c:f>
              <c:strCache>
                <c:ptCount val="1"/>
                <c:pt idx="0">
                  <c:v>Очень хорошо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Лист1!$A$88:$A$92</c:f>
              <c:strCache>
                <c:ptCount val="5"/>
                <c:pt idx="0">
                  <c:v>Доступность информации о порядке предоставления государственной (муниципальной) услуги</c:v>
                </c:pt>
                <c:pt idx="1">
                  <c:v>Комфортностью помещений</c:v>
                </c:pt>
                <c:pt idx="2">
                  <c:v>Вежливостью и компетентностью сотрудников</c:v>
                </c:pt>
                <c:pt idx="3">
                  <c:v>Общее временя предоставления государственной (муниципальной)  услуги</c:v>
                </c:pt>
                <c:pt idx="4">
                  <c:v>Время ожидания в очереди при получении результата государственной</c:v>
                </c:pt>
              </c:strCache>
            </c:strRef>
          </c:cat>
          <c:val>
            <c:numRef>
              <c:f>Лист1!$F$88:$F$92</c:f>
              <c:numCache>
                <c:formatCode>0.0</c:formatCode>
                <c:ptCount val="5"/>
                <c:pt idx="0">
                  <c:v>71.990464839094145</c:v>
                </c:pt>
                <c:pt idx="1">
                  <c:v>73.102900278108791</c:v>
                </c:pt>
                <c:pt idx="2">
                  <c:v>75.248311481922897</c:v>
                </c:pt>
                <c:pt idx="3">
                  <c:v>70.242352006356697</c:v>
                </c:pt>
                <c:pt idx="4">
                  <c:v>67.699642431465989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735-472C-B777-EBE48673C69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-5"/>
        <c:axId val="97793152"/>
        <c:axId val="97794688"/>
      </c:barChart>
      <c:catAx>
        <c:axId val="977931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97794688"/>
        <c:crosses val="autoZero"/>
        <c:auto val="1"/>
        <c:lblAlgn val="ctr"/>
        <c:lblOffset val="100"/>
        <c:noMultiLvlLbl val="0"/>
      </c:catAx>
      <c:valAx>
        <c:axId val="9779468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9779315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Лист1!$B$52:$B$58</c:f>
              <c:strCache>
                <c:ptCount val="7"/>
                <c:pt idx="0">
                  <c:v>0 мин. (очереди не было)</c:v>
                </c:pt>
                <c:pt idx="1">
                  <c:v>1-15 минут</c:v>
                </c:pt>
                <c:pt idx="2">
                  <c:v>16-30 минут</c:v>
                </c:pt>
                <c:pt idx="3">
                  <c:v>31-45 минут</c:v>
                </c:pt>
                <c:pt idx="4">
                  <c:v>46-60 минут</c:v>
                </c:pt>
                <c:pt idx="5">
                  <c:v>более 60 минут</c:v>
                </c:pt>
                <c:pt idx="6">
                  <c:v>Услугу получали только в электронном виде</c:v>
                </c:pt>
              </c:strCache>
            </c:strRef>
          </c:cat>
          <c:val>
            <c:numRef>
              <c:f>Лист1!$C$52:$C$58</c:f>
              <c:numCache>
                <c:formatCode>0.0</c:formatCode>
                <c:ptCount val="7"/>
                <c:pt idx="0">
                  <c:v>43.533333333333303</c:v>
                </c:pt>
                <c:pt idx="1">
                  <c:v>30.133333333333287</c:v>
                </c:pt>
                <c:pt idx="2">
                  <c:v>5.8666666666666698</c:v>
                </c:pt>
                <c:pt idx="3">
                  <c:v>3.06666666666667</c:v>
                </c:pt>
                <c:pt idx="4">
                  <c:v>0.93333333333333302</c:v>
                </c:pt>
                <c:pt idx="5">
                  <c:v>0.33333333333333298</c:v>
                </c:pt>
                <c:pt idx="6">
                  <c:v>16.133333333333287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02-46E2-A881-6E30379DBE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-5"/>
        <c:axId val="97823744"/>
        <c:axId val="97916800"/>
      </c:barChart>
      <c:catAx>
        <c:axId val="978237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97916800"/>
        <c:crosses val="autoZero"/>
        <c:auto val="1"/>
        <c:lblAlgn val="ctr"/>
        <c:lblOffset val="100"/>
        <c:noMultiLvlLbl val="0"/>
      </c:catAx>
      <c:valAx>
        <c:axId val="9791680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978237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340266841644815"/>
          <c:y val="9.3105441146779738E-2"/>
          <c:w val="0.44162209502894811"/>
          <c:h val="0.78441954371088229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0.10233617672790907"/>
                  <c:y val="-4.577909904119131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95A-4C9F-9600-B37585D2F2C5}"/>
                </c:ext>
              </c:extLst>
            </c:dLbl>
            <c:dLbl>
              <c:idx val="1"/>
              <c:layout>
                <c:manualLayout>
                  <c:x val="0.12430183727034121"/>
                  <c:y val="0.11662158301640869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95A-4C9F-9600-B37585D2F2C5}"/>
                </c:ext>
              </c:extLst>
            </c:dLbl>
            <c:dLbl>
              <c:idx val="2"/>
              <c:layout>
                <c:manualLayout>
                  <c:x val="-7.8059492563429575E-2"/>
                  <c:y val="0.21855080614923139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95A-4C9F-9600-B37585D2F2C5}"/>
                </c:ext>
              </c:extLst>
            </c:dLbl>
            <c:dLbl>
              <c:idx val="3"/>
              <c:layout>
                <c:manualLayout>
                  <c:x val="5.6180008748906406E-3"/>
                  <c:y val="6.4173972582349706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5A-4C9F-9600-B37585D2F2C5}"/>
                </c:ext>
              </c:extLst>
            </c:dLbl>
            <c:dLbl>
              <c:idx val="4"/>
              <c:layout>
                <c:manualLayout>
                  <c:x val="-3.2861220472440958E-2"/>
                  <c:y val="-0.22833355660410118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95A-4C9F-9600-B37585D2F2C5}"/>
                </c:ext>
              </c:extLst>
            </c:dLbl>
            <c:dLbl>
              <c:idx val="5"/>
              <c:layout>
                <c:manualLayout>
                  <c:x val="2.8897637795275606E-3"/>
                  <c:y val="1.5752495223811313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95A-4C9F-9600-B37585D2F2C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Лист1!$B$59:$B$61</c:f>
              <c:strCache>
                <c:ptCount val="3"/>
                <c:pt idx="0">
                  <c:v>Повысилось</c:v>
                </c:pt>
                <c:pt idx="1">
                  <c:v>Осталось прежним</c:v>
                </c:pt>
                <c:pt idx="2">
                  <c:v>Снизилось</c:v>
                </c:pt>
              </c:strCache>
            </c:strRef>
          </c:cat>
          <c:val>
            <c:numRef>
              <c:f>Лист1!$C$59:$C$61</c:f>
              <c:numCache>
                <c:formatCode>0.0</c:formatCode>
                <c:ptCount val="3"/>
                <c:pt idx="0">
                  <c:v>2.5333333333333301</c:v>
                </c:pt>
                <c:pt idx="1">
                  <c:v>15.066666666666704</c:v>
                </c:pt>
                <c:pt idx="2">
                  <c:v>82.4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95A-4C9F-9600-B37585D2F2C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80"/>
      </c:pie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Lbls>
            <c:dLbl>
              <c:idx val="0"/>
              <c:layout>
                <c:manualLayout>
                  <c:x val="0.16388888888888889"/>
                  <c:y val="0.2268518518518517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611111111111111E-2"/>
                  <c:y val="-0.3379629629629629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ОМСУ!$A$10:$A$11</c:f>
              <c:strCache>
                <c:ptCount val="2"/>
                <c:pt idx="0">
                  <c:v>Отсутствует информация</c:v>
                </c:pt>
                <c:pt idx="1">
                  <c:v>Информация присутствует</c:v>
                </c:pt>
              </c:strCache>
            </c:strRef>
          </c:cat>
          <c:val>
            <c:numRef>
              <c:f>ОМСУ!$B$10:$B$11</c:f>
              <c:numCache>
                <c:formatCode>General</c:formatCode>
                <c:ptCount val="2"/>
                <c:pt idx="0">
                  <c:v>375</c:v>
                </c:pt>
                <c:pt idx="1">
                  <c:v>1077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"/>
        <c:holeSize val="50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814018083550569"/>
          <c:y val="0.13592108618386334"/>
          <c:w val="0.44162203228168245"/>
          <c:h val="0.77627690365770108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9.2108267716535436E-2"/>
                  <c:y val="-0.23285392897316401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4E0-424E-AD1D-BA34F2944D96}"/>
                </c:ext>
              </c:extLst>
            </c:dLbl>
            <c:dLbl>
              <c:idx val="1"/>
              <c:layout>
                <c:manualLayout>
                  <c:x val="4.374628171478568E-2"/>
                  <c:y val="-0.12714258931919226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4E0-424E-AD1D-BA34F2944D96}"/>
                </c:ext>
              </c:extLst>
            </c:dLbl>
            <c:dLbl>
              <c:idx val="2"/>
              <c:layout>
                <c:manualLayout>
                  <c:x val="3.8607174103237094E-2"/>
                  <c:y val="2.5807041976895755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4E0-424E-AD1D-BA34F2944D96}"/>
                </c:ext>
              </c:extLst>
            </c:dLbl>
            <c:dLbl>
              <c:idx val="3"/>
              <c:layout>
                <c:manualLayout>
                  <c:x val="5.6180008748906406E-3"/>
                  <c:y val="6.4173972582349706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E0-424E-AD1D-BA34F2944D96}"/>
                </c:ext>
              </c:extLst>
            </c:dLbl>
            <c:dLbl>
              <c:idx val="4"/>
              <c:layout>
                <c:manualLayout>
                  <c:x val="-3.2861220472440958E-2"/>
                  <c:y val="-0.22833355660410118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E0-424E-AD1D-BA34F2944D96}"/>
                </c:ext>
              </c:extLst>
            </c:dLbl>
            <c:dLbl>
              <c:idx val="5"/>
              <c:layout>
                <c:manualLayout>
                  <c:x val="2.8897637795275606E-3"/>
                  <c:y val="1.5752495223811313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E0-424E-AD1D-BA34F2944D9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Лист1!$B$67:$B$69</c:f>
              <c:strCache>
                <c:ptCount val="3"/>
                <c:pt idx="0">
                  <c:v>Повысилось</c:v>
                </c:pt>
                <c:pt idx="1">
                  <c:v>Осталось прежним</c:v>
                </c:pt>
                <c:pt idx="2">
                  <c:v>Снизилось</c:v>
                </c:pt>
              </c:strCache>
            </c:strRef>
          </c:cat>
          <c:val>
            <c:numRef>
              <c:f>Лист1!$C$67:$C$69</c:f>
              <c:numCache>
                <c:formatCode>0.0</c:formatCode>
                <c:ptCount val="3"/>
                <c:pt idx="0">
                  <c:v>88</c:v>
                </c:pt>
                <c:pt idx="1">
                  <c:v>11.4</c:v>
                </c:pt>
                <c:pt idx="2">
                  <c:v>0.6000000000000002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4E0-424E-AD1D-BA34F2944D9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80"/>
      </c:pie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999037402264452"/>
          <c:y val="0.104471190851689"/>
          <c:w val="0.47953370477740986"/>
          <c:h val="0.79397919382021132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0.10233617672790907"/>
                  <c:y val="-4.577909904119131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1DD-47EB-85A4-35C861234996}"/>
                </c:ext>
              </c:extLst>
            </c:dLbl>
            <c:dLbl>
              <c:idx val="1"/>
              <c:layout>
                <c:manualLayout>
                  <c:x val="0.12430183727034121"/>
                  <c:y val="0.11662158301640869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1DD-47EB-85A4-35C861234996}"/>
                </c:ext>
              </c:extLst>
            </c:dLbl>
            <c:dLbl>
              <c:idx val="2"/>
              <c:layout>
                <c:manualLayout>
                  <c:x val="-7.8059492563429575E-2"/>
                  <c:y val="0.21855080614923139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1DD-47EB-85A4-35C861234996}"/>
                </c:ext>
              </c:extLst>
            </c:dLbl>
            <c:dLbl>
              <c:idx val="3"/>
              <c:layout>
                <c:manualLayout>
                  <c:x val="-1.3826334208223977E-2"/>
                  <c:y val="-0.1512453800417806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1DD-47EB-85A4-35C861234996}"/>
                </c:ext>
              </c:extLst>
            </c:dLbl>
            <c:dLbl>
              <c:idx val="4"/>
              <c:layout>
                <c:manualLayout>
                  <c:x val="-3.2861220472440958E-2"/>
                  <c:y val="-0.22833355660410118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DD-47EB-85A4-35C861234996}"/>
                </c:ext>
              </c:extLst>
            </c:dLbl>
            <c:dLbl>
              <c:idx val="5"/>
              <c:layout>
                <c:manualLayout>
                  <c:x val="2.8897637795275606E-3"/>
                  <c:y val="1.5752495223811313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1DD-47EB-85A4-35C86123499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Лист1!$B$70:$B$73</c:f>
              <c:strCache>
                <c:ptCount val="4"/>
                <c:pt idx="0">
                  <c:v>Налаживание взаимодействия между органами власти и МФЦ</c:v>
                </c:pt>
                <c:pt idx="1">
                  <c:v>Уменьшение очередей</c:v>
                </c:pt>
                <c:pt idx="2">
                  <c:v>Упрощение формы подачи документов</c:v>
                </c:pt>
                <c:pt idx="3">
                  <c:v>Ничего</c:v>
                </c:pt>
              </c:strCache>
            </c:strRef>
          </c:cat>
          <c:val>
            <c:numRef>
              <c:f>Лист1!$C$70:$C$73</c:f>
              <c:numCache>
                <c:formatCode>0.0</c:formatCode>
                <c:ptCount val="4"/>
                <c:pt idx="0">
                  <c:v>5.8</c:v>
                </c:pt>
                <c:pt idx="1">
                  <c:v>4.4666666666666703</c:v>
                </c:pt>
                <c:pt idx="2">
                  <c:v>77</c:v>
                </c:pt>
                <c:pt idx="3">
                  <c:v>13.466666666666706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1DD-47EB-85A4-35C86123499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80"/>
      </c:pie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482443990640198"/>
          <c:y val="7.6284241022937294E-2"/>
          <c:w val="0.48807041701989801"/>
          <c:h val="0.87155432556672996"/>
        </c:manualLayout>
      </c:layout>
      <c:doughnut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Lbls>
            <c:dLbl>
              <c:idx val="0"/>
              <c:layout>
                <c:manualLayout>
                  <c:x val="0.16388888888888889"/>
                  <c:y val="0.2268518518518517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611111111111111E-2"/>
                  <c:y val="-0.3379629629629629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ОМСУ!$A$15:$A$16</c:f>
              <c:strCache>
                <c:ptCount val="2"/>
                <c:pt idx="0">
                  <c:v>Отсутствует информация</c:v>
                </c:pt>
                <c:pt idx="1">
                  <c:v>Информация присутствует</c:v>
                </c:pt>
              </c:strCache>
            </c:strRef>
          </c:cat>
          <c:val>
            <c:numRef>
              <c:f>ОМСУ!$B$15:$B$16</c:f>
              <c:numCache>
                <c:formatCode>General</c:formatCode>
                <c:ptCount val="2"/>
                <c:pt idx="0">
                  <c:v>558</c:v>
                </c:pt>
                <c:pt idx="1">
                  <c:v>894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"/>
        <c:holeSize val="50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000289754925169"/>
          <c:y val="4.5029244949721985E-2"/>
          <c:w val="0.4822252993179944"/>
          <c:h val="0.87209516416806698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ОМСУ!$A$47:$A$49</c:f>
              <c:strCache>
                <c:ptCount val="3"/>
                <c:pt idx="0">
                  <c:v>Распоряжение Правительства РФ от 18.09.2019 № 2113-р</c:v>
                </c:pt>
                <c:pt idx="1">
                  <c:v>Постановление Правительства Ивановской области от 27.06.2008 года №170-п/   </c:v>
                </c:pt>
                <c:pt idx="2">
                  <c:v>Распоряжение Правительства Ивановской области от 23 июня 2021 года N 64-рп</c:v>
                </c:pt>
              </c:strCache>
            </c:strRef>
          </c:cat>
          <c:val>
            <c:numRef>
              <c:f>ОМСУ!$B$47:$B$49</c:f>
              <c:numCache>
                <c:formatCode>0</c:formatCode>
                <c:ptCount val="3"/>
                <c:pt idx="0">
                  <c:v>52.823691460055102</c:v>
                </c:pt>
                <c:pt idx="1">
                  <c:v>17.699724517906336</c:v>
                </c:pt>
                <c:pt idx="2">
                  <c:v>40.22038567493113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332032"/>
        <c:axId val="98342016"/>
      </c:barChart>
      <c:catAx>
        <c:axId val="98332032"/>
        <c:scaling>
          <c:orientation val="minMax"/>
        </c:scaling>
        <c:delete val="0"/>
        <c:axPos val="l"/>
        <c:majorTickMark val="out"/>
        <c:minorTickMark val="none"/>
        <c:tickLblPos val="nextTo"/>
        <c:crossAx val="98342016"/>
        <c:crosses val="autoZero"/>
        <c:auto val="1"/>
        <c:lblAlgn val="ctr"/>
        <c:lblOffset val="100"/>
        <c:noMultiLvlLbl val="0"/>
      </c:catAx>
      <c:valAx>
        <c:axId val="98342016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crossAx val="9833203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ОМСУ!$D$20:$D$29</c:f>
              <c:strCache>
                <c:ptCount val="10"/>
                <c:pt idx="0">
                  <c:v>опубликован</c:v>
                </c:pt>
                <c:pt idx="1">
                  <c:v>опубликован, вносятся изменения</c:v>
                </c:pt>
                <c:pt idx="2">
                  <c:v>новый</c:v>
                </c:pt>
                <c:pt idx="3">
                  <c:v>удален новый</c:v>
                </c:pt>
                <c:pt idx="4">
                  <c:v>опубликован, изменения отклонены</c:v>
                </c:pt>
                <c:pt idx="5">
                  <c:v>не согласован</c:v>
                </c:pt>
                <c:pt idx="6">
                  <c:v>удален</c:v>
                </c:pt>
                <c:pt idx="7">
                  <c:v>опубликован, изменения на внутреннем согласовании</c:v>
                </c:pt>
                <c:pt idx="8">
                  <c:v>отказ в публикации изменений</c:v>
                </c:pt>
                <c:pt idx="9">
                  <c:v>на удалении</c:v>
                </c:pt>
              </c:strCache>
            </c:strRef>
          </c:cat>
          <c:val>
            <c:numRef>
              <c:f>ОМСУ!$E$20:$E$29</c:f>
              <c:numCache>
                <c:formatCode>0.0</c:formatCode>
                <c:ptCount val="10"/>
                <c:pt idx="0">
                  <c:v>62.826086956521742</c:v>
                </c:pt>
                <c:pt idx="1">
                  <c:v>15.217391304347828</c:v>
                </c:pt>
                <c:pt idx="2">
                  <c:v>7.608695652173914</c:v>
                </c:pt>
                <c:pt idx="3">
                  <c:v>2.3913043478260869</c:v>
                </c:pt>
                <c:pt idx="4">
                  <c:v>3.5869565217391304</c:v>
                </c:pt>
                <c:pt idx="5">
                  <c:v>3.3695652173913042</c:v>
                </c:pt>
                <c:pt idx="6">
                  <c:v>2.5</c:v>
                </c:pt>
                <c:pt idx="7">
                  <c:v>0.43478260869565216</c:v>
                </c:pt>
                <c:pt idx="8">
                  <c:v>0.32608695652173914</c:v>
                </c:pt>
                <c:pt idx="9">
                  <c:v>0.10869565217391304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5258112"/>
        <c:axId val="55292672"/>
      </c:barChart>
      <c:catAx>
        <c:axId val="5525811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55292672"/>
        <c:crosses val="autoZero"/>
        <c:auto val="1"/>
        <c:lblAlgn val="ctr"/>
        <c:lblOffset val="100"/>
        <c:noMultiLvlLbl val="0"/>
      </c:catAx>
      <c:valAx>
        <c:axId val="5529267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55258112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ОМСУ!$E$33:$E$38</c:f>
              <c:strCache>
                <c:ptCount val="6"/>
                <c:pt idx="0">
                  <c:v>до 20%</c:v>
                </c:pt>
                <c:pt idx="1">
                  <c:v>21-40%</c:v>
                </c:pt>
                <c:pt idx="2">
                  <c:v>41-60%</c:v>
                </c:pt>
                <c:pt idx="3">
                  <c:v>61-80%</c:v>
                </c:pt>
                <c:pt idx="4">
                  <c:v>81-99%</c:v>
                </c:pt>
                <c:pt idx="5">
                  <c:v>100%</c:v>
                </c:pt>
              </c:strCache>
            </c:strRef>
          </c:cat>
          <c:val>
            <c:numRef>
              <c:f>ОМСУ!$F$33:$F$38</c:f>
              <c:numCache>
                <c:formatCode>0.0</c:formatCode>
                <c:ptCount val="6"/>
                <c:pt idx="0">
                  <c:v>5.9782608695652177</c:v>
                </c:pt>
                <c:pt idx="1">
                  <c:v>1.3043478260869565</c:v>
                </c:pt>
                <c:pt idx="2">
                  <c:v>0.54347826086956519</c:v>
                </c:pt>
                <c:pt idx="3">
                  <c:v>16.413043478260867</c:v>
                </c:pt>
                <c:pt idx="4">
                  <c:v>4.7826086956521738</c:v>
                </c:pt>
                <c:pt idx="5">
                  <c:v>68.804347826086953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0555520"/>
        <c:axId val="90588288"/>
      </c:barChart>
      <c:catAx>
        <c:axId val="90555520"/>
        <c:scaling>
          <c:orientation val="minMax"/>
        </c:scaling>
        <c:delete val="0"/>
        <c:axPos val="b"/>
        <c:majorTickMark val="none"/>
        <c:minorTickMark val="none"/>
        <c:tickLblPos val="nextTo"/>
        <c:crossAx val="90588288"/>
        <c:crosses val="autoZero"/>
        <c:auto val="1"/>
        <c:lblAlgn val="ctr"/>
        <c:lblOffset val="100"/>
        <c:noMultiLvlLbl val="0"/>
      </c:catAx>
      <c:valAx>
        <c:axId val="9058828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90555520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  <c:spPr>
              <a:solidFill>
                <a:schemeClr val="accent4"/>
              </a:solidFill>
            </c:spPr>
          </c:dPt>
          <c:dLbls>
            <c:dLbl>
              <c:idx val="0"/>
              <c:layout>
                <c:manualLayout>
                  <c:x val="0.12777777777777777"/>
                  <c:y val="0.2314814814814817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888888888888889E-2"/>
                  <c:y val="-0.337962962962963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ИОГВ!$A$6:$A$7</c:f>
              <c:strCache>
                <c:ptCount val="2"/>
                <c:pt idx="0">
                  <c:v>не найдена</c:v>
                </c:pt>
                <c:pt idx="1">
                  <c:v>найдена в реестре</c:v>
                </c:pt>
              </c:strCache>
            </c:strRef>
          </c:cat>
          <c:val>
            <c:numRef>
              <c:f>ИОГВ!$B$6:$B$7</c:f>
              <c:numCache>
                <c:formatCode>General</c:formatCode>
                <c:ptCount val="2"/>
                <c:pt idx="0">
                  <c:v>42</c:v>
                </c:pt>
                <c:pt idx="1">
                  <c:v>136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50"/>
        <c:holeSize val="50"/>
      </c:doughnut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ИОГВ!$A$42:$A$44</c:f>
              <c:strCache>
                <c:ptCount val="3"/>
                <c:pt idx="0">
                  <c:v>Распоряжение Правительства РФ от 18.09.2019 № 2113-р</c:v>
                </c:pt>
                <c:pt idx="1">
                  <c:v>Постановление Правительства Ивановской области от 27.06.2008 года №170-п/   </c:v>
                </c:pt>
                <c:pt idx="2">
                  <c:v>Распоряжение Правительства Ивановской области от 23 июня 2021 года N 64-рп</c:v>
                </c:pt>
              </c:strCache>
            </c:strRef>
          </c:cat>
          <c:val>
            <c:numRef>
              <c:f>ИОГВ!$B$42:$B$44</c:f>
              <c:numCache>
                <c:formatCode>0.0</c:formatCode>
                <c:ptCount val="3"/>
                <c:pt idx="0">
                  <c:v>60.29411764705884</c:v>
                </c:pt>
                <c:pt idx="1">
                  <c:v>100</c:v>
                </c:pt>
                <c:pt idx="2">
                  <c:v>38.970588235294102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383744"/>
        <c:axId val="100385536"/>
      </c:barChart>
      <c:catAx>
        <c:axId val="100383744"/>
        <c:scaling>
          <c:orientation val="minMax"/>
        </c:scaling>
        <c:delete val="0"/>
        <c:axPos val="l"/>
        <c:majorTickMark val="out"/>
        <c:minorTickMark val="none"/>
        <c:tickLblPos val="nextTo"/>
        <c:crossAx val="100385536"/>
        <c:crosses val="autoZero"/>
        <c:auto val="1"/>
        <c:lblAlgn val="ctr"/>
        <c:lblOffset val="100"/>
        <c:noMultiLvlLbl val="0"/>
      </c:catAx>
      <c:valAx>
        <c:axId val="100385536"/>
        <c:scaling>
          <c:orientation val="minMax"/>
        </c:scaling>
        <c:delete val="0"/>
        <c:axPos val="b"/>
        <c:numFmt formatCode="0.0" sourceLinked="1"/>
        <c:majorTickMark val="out"/>
        <c:minorTickMark val="none"/>
        <c:tickLblPos val="nextTo"/>
        <c:crossAx val="1003837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ИОГВ!$D$17:$D$23</c:f>
              <c:strCache>
                <c:ptCount val="7"/>
                <c:pt idx="0">
                  <c:v>опубликован</c:v>
                </c:pt>
                <c:pt idx="1">
                  <c:v>опубликован, вносятся изменения</c:v>
                </c:pt>
                <c:pt idx="2">
                  <c:v>опубликован, изменения отклонены</c:v>
                </c:pt>
                <c:pt idx="3">
                  <c:v>новый</c:v>
                </c:pt>
                <c:pt idx="4">
                  <c:v>удален</c:v>
                </c:pt>
                <c:pt idx="5">
                  <c:v>удален новый</c:v>
                </c:pt>
                <c:pt idx="6">
                  <c:v>не согласован</c:v>
                </c:pt>
              </c:strCache>
            </c:strRef>
          </c:cat>
          <c:val>
            <c:numRef>
              <c:f>ИОГВ!$E$17:$E$23</c:f>
              <c:numCache>
                <c:formatCode>0.0</c:formatCode>
                <c:ptCount val="7"/>
                <c:pt idx="0">
                  <c:v>66.911764705882391</c:v>
                </c:pt>
                <c:pt idx="1">
                  <c:v>11.76470588235294</c:v>
                </c:pt>
                <c:pt idx="2">
                  <c:v>7.352941176470587</c:v>
                </c:pt>
                <c:pt idx="3">
                  <c:v>5.1470588235294086</c:v>
                </c:pt>
                <c:pt idx="4">
                  <c:v>3.6764705882352944</c:v>
                </c:pt>
                <c:pt idx="5">
                  <c:v>3.6764705882352944</c:v>
                </c:pt>
                <c:pt idx="6">
                  <c:v>1.4705882352941171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2790656"/>
        <c:axId val="102792192"/>
      </c:barChart>
      <c:catAx>
        <c:axId val="10279065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02792192"/>
        <c:crosses val="autoZero"/>
        <c:auto val="1"/>
        <c:lblAlgn val="ctr"/>
        <c:lblOffset val="100"/>
        <c:noMultiLvlLbl val="0"/>
      </c:catAx>
      <c:valAx>
        <c:axId val="10279219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02790656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77112-96D4-4DD8-9195-2DADEDD435B1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B2045-93BD-470E-9183-BC3689DA4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572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8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45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27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9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54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93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95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23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58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592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68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7DB66-C48C-42A7-AD50-57924B908835}" type="datetimeFigureOut">
              <a:rPr lang="ru-RU" smtClean="0"/>
              <a:t>чт 20.07.23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4AE83-2B60-461B-9DB5-AE123182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10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831272"/>
            <a:ext cx="10633364" cy="4073237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3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Мониторинг </a:t>
            </a:r>
            <a:r>
              <a:rPr lang="ru-RU" sz="3000" b="1" dirty="0">
                <a:latin typeface="Arial Black" panose="020B0A04020102020204" pitchFamily="34" charset="0"/>
                <a:cs typeface="Arial" panose="020B0604020202020204" pitchFamily="34" charset="0"/>
              </a:rPr>
              <a:t>качества оказания государственных и муниципальных услуг в исполнительных органах государственной власти Ивановской области и органах местного самоуправления муниципальных образований Ивановской области в 2022 году</a:t>
            </a:r>
            <a:endParaRPr lang="ru-RU" sz="3000" b="1" dirty="0">
              <a:solidFill>
                <a:srgbClr val="00206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0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054" y="185016"/>
            <a:ext cx="10841182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Black" panose="020B0A04020102020204" pitchFamily="34" charset="0"/>
              </a:rPr>
              <a:t>Распределение  соответствия наименование услуг оказываемых ОМСУ и наименованием услуг  в  правовых актах , 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72698359"/>
              </p:ext>
            </p:extLst>
          </p:nvPr>
        </p:nvGraphicFramePr>
        <p:xfrm>
          <a:off x="1371599" y="1842654"/>
          <a:ext cx="8645237" cy="3948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738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Black" panose="020B0A04020102020204" pitchFamily="34" charset="0"/>
              </a:rPr>
              <a:t>Распределение исследуемых услуг по их статусу, 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57679172"/>
              </p:ext>
            </p:extLst>
          </p:nvPr>
        </p:nvGraphicFramePr>
        <p:xfrm>
          <a:off x="872837" y="1565565"/>
          <a:ext cx="10169236" cy="4087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761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8199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Black" panose="020B0A04020102020204" pitchFamily="34" charset="0"/>
              </a:rPr>
              <a:t>Распределение исследуемых услуг по проценту заполнения, 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59906913"/>
              </p:ext>
            </p:extLst>
          </p:nvPr>
        </p:nvGraphicFramePr>
        <p:xfrm>
          <a:off x="1607127" y="1579418"/>
          <a:ext cx="8756073" cy="4073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220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2800" dirty="0">
                <a:latin typeface="Arial Black" panose="020B0A04020102020204" pitchFamily="34" charset="0"/>
              </a:rPr>
              <a:t>Мониторинг услуг, оказываемых исполнительными органами государственной власти</a:t>
            </a:r>
            <a:endParaRPr lang="id-ID" sz="2800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24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8199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Black" panose="020B0A04020102020204" pitchFamily="34" charset="0"/>
              </a:rPr>
              <a:t>Присутствие исследуемых государственных  услуг в Региональном реестре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93311537"/>
              </p:ext>
            </p:extLst>
          </p:nvPr>
        </p:nvGraphicFramePr>
        <p:xfrm>
          <a:off x="2258291" y="1620982"/>
          <a:ext cx="7273636" cy="4059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860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8536" y="171161"/>
            <a:ext cx="10674927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Black" panose="020B0A04020102020204" pitchFamily="34" charset="0"/>
              </a:rPr>
              <a:t>Распределение  соответствия наименование услуг оказываемых ИОГВ  и наименованием услуг  в  правовых актах , 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13417654"/>
              </p:ext>
            </p:extLst>
          </p:nvPr>
        </p:nvGraphicFramePr>
        <p:xfrm>
          <a:off x="1288474" y="2071254"/>
          <a:ext cx="8894618" cy="3553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925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Black" panose="020B0A04020102020204" pitchFamily="34" charset="0"/>
              </a:rPr>
              <a:t>Распределение исследуемых государственных  услуг по их статусу, 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1250172"/>
              </p:ext>
            </p:extLst>
          </p:nvPr>
        </p:nvGraphicFramePr>
        <p:xfrm>
          <a:off x="1593273" y="1828800"/>
          <a:ext cx="8728363" cy="3906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013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8143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Black" panose="020B0A04020102020204" pitchFamily="34" charset="0"/>
              </a:rPr>
              <a:t>Распределение исследуемых государственных  услуг по проценту заполнения, 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57708328"/>
              </p:ext>
            </p:extLst>
          </p:nvPr>
        </p:nvGraphicFramePr>
        <p:xfrm>
          <a:off x="1537855" y="1704109"/>
          <a:ext cx="8451272" cy="3906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821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2800" dirty="0">
                <a:latin typeface="Arial Black" panose="020B0A04020102020204" pitchFamily="34" charset="0"/>
              </a:rPr>
              <a:t>2</a:t>
            </a:r>
            <a:r>
              <a:rPr lang="ru-RU" sz="2800" dirty="0" smtClean="0">
                <a:latin typeface="Arial Black" panose="020B0A04020102020204" pitchFamily="34" charset="0"/>
              </a:rPr>
              <a:t> часть мониторинга</a:t>
            </a:r>
            <a:endParaRPr lang="id-ID" sz="2500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79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655" y="157307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Получение государственных и муниципальных услуг,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76945619"/>
              </p:ext>
            </p:extLst>
          </p:nvPr>
        </p:nvGraphicFramePr>
        <p:xfrm>
          <a:off x="1" y="1413164"/>
          <a:ext cx="11416144" cy="4530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48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776" y="12812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500" cap="all" dirty="0">
                <a:solidFill>
                  <a:srgbClr val="002060"/>
                </a:solidFill>
                <a:latin typeface="Arial Black" panose="020B0A04020102020204" pitchFamily="34" charset="0"/>
                <a:cs typeface="Roboto Light"/>
              </a:rPr>
              <a:t>Методология </a:t>
            </a:r>
            <a:r>
              <a:rPr lang="ru-RU" sz="2500" b="1" cap="all" dirty="0">
                <a:solidFill>
                  <a:srgbClr val="002060"/>
                </a:solidFill>
                <a:latin typeface="Arial Black" panose="020B0A04020102020204" pitchFamily="34" charset="0"/>
                <a:cs typeface="Roboto Light"/>
              </a:rPr>
              <a:t>мониторинга</a:t>
            </a:r>
            <a:endParaRPr lang="en-US" sz="2500" b="1" cap="all" dirty="0">
              <a:solidFill>
                <a:srgbClr val="002060"/>
              </a:solidFill>
              <a:latin typeface="Arial Black" panose="020B0A04020102020204" pitchFamily="34" charset="0"/>
              <a:cs typeface="Roboto Light"/>
            </a:endParaRPr>
          </a:p>
        </p:txBody>
      </p:sp>
      <p:sp>
        <p:nvSpPr>
          <p:cNvPr id="7" name="Rectangle 4"/>
          <p:cNvSpPr/>
          <p:nvPr/>
        </p:nvSpPr>
        <p:spPr>
          <a:xfrm>
            <a:off x="1055307" y="1287432"/>
            <a:ext cx="2904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Тема мониторинга</a:t>
            </a:r>
            <a:endParaRPr lang="id-ID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0962" y="1765474"/>
            <a:ext cx="1000340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Проведение мониторинга качества оказания государственных и муниципальных услуг в исполнительных органах государственной власти Ивановской области и органах местного самоуправления муниципальных образований Ивановской области в 2022 году</a:t>
            </a:r>
            <a:endParaRPr lang="id-ID" dirty="0">
              <a:solidFill>
                <a:srgbClr val="A04D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0962" y="3678596"/>
            <a:ext cx="35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Ивановская область</a:t>
            </a:r>
            <a:endParaRPr lang="id-ID" dirty="0">
              <a:solidFill>
                <a:srgbClr val="A04D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4"/>
          <p:cNvSpPr/>
          <p:nvPr/>
        </p:nvSpPr>
        <p:spPr>
          <a:xfrm>
            <a:off x="1167059" y="4149080"/>
            <a:ext cx="32079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Объект мониторинга</a:t>
            </a:r>
            <a:endParaRPr lang="id-ID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10962" y="4549190"/>
            <a:ext cx="914442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осударственные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муниципальные услуги, предоставляемые в исполнительных органах государственной власти Ивановской области и органах местного самоуправления муниципальных образований Ивановской области</a:t>
            </a:r>
            <a:endParaRPr lang="id-ID" dirty="0">
              <a:solidFill>
                <a:srgbClr val="A04D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4"/>
          <p:cNvSpPr/>
          <p:nvPr/>
        </p:nvSpPr>
        <p:spPr>
          <a:xfrm>
            <a:off x="709401" y="3228945"/>
            <a:ext cx="41232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solidFill>
                  <a:srgbClr val="FF6D6D"/>
                </a:solidFill>
                <a:latin typeface="Raleway" panose="020B0003030101060003" pitchFamily="34" charset="0"/>
              </a:rPr>
              <a:t>      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География мониторинга</a:t>
            </a:r>
            <a:endParaRPr lang="id-ID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21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5855" y="365125"/>
            <a:ext cx="10577945" cy="128356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Получение услуг </a:t>
            </a:r>
            <a:r>
              <a:rPr lang="ru-RU" sz="2800" b="1" dirty="0">
                <a:latin typeface="Arial Black" panose="020B0A04020102020204" pitchFamily="34" charset="0"/>
              </a:rPr>
              <a:t>в электронной форме </a:t>
            </a:r>
            <a:r>
              <a:rPr lang="ru-RU" sz="2800" b="1" dirty="0" smtClean="0">
                <a:latin typeface="Arial Black" panose="020B0A04020102020204" pitchFamily="34" charset="0"/>
              </a:rPr>
              <a:t>или очно,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49614866"/>
              </p:ext>
            </p:extLst>
          </p:nvPr>
        </p:nvGraphicFramePr>
        <p:xfrm>
          <a:off x="1648691" y="1454727"/>
          <a:ext cx="7786253" cy="4239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3470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6579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Места получения услуг,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79152647"/>
              </p:ext>
            </p:extLst>
          </p:nvPr>
        </p:nvGraphicFramePr>
        <p:xfrm>
          <a:off x="2258291" y="1343892"/>
          <a:ext cx="6996545" cy="4475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857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Количество обращений в процессе получения  услуг,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55902960"/>
              </p:ext>
            </p:extLst>
          </p:nvPr>
        </p:nvGraphicFramePr>
        <p:xfrm>
          <a:off x="2244438" y="1828800"/>
          <a:ext cx="6594762" cy="4087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645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Факторы, затрудняющие получение услуги,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64231635"/>
              </p:ext>
            </p:extLst>
          </p:nvPr>
        </p:nvGraphicFramePr>
        <p:xfrm>
          <a:off x="1219200" y="1579418"/>
          <a:ext cx="9144000" cy="4211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6556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Удовлетворенность качеством предоставления услуг,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19320640"/>
              </p:ext>
            </p:extLst>
          </p:nvPr>
        </p:nvGraphicFramePr>
        <p:xfrm>
          <a:off x="2175164" y="1661650"/>
          <a:ext cx="7712335" cy="3907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686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Удовлетворенность отдельными критериями качества оказания услуг,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81196108"/>
              </p:ext>
            </p:extLst>
          </p:nvPr>
        </p:nvGraphicFramePr>
        <p:xfrm>
          <a:off x="1427018" y="1648690"/>
          <a:ext cx="9185563" cy="4031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716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Время ожидания в очереди при обращении за получением услуги,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7750259"/>
              </p:ext>
            </p:extLst>
          </p:nvPr>
        </p:nvGraphicFramePr>
        <p:xfrm>
          <a:off x="1849581" y="1620981"/>
          <a:ext cx="8492837" cy="4003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388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Динамика времени ожидания в очереди при обращении для получения услуги за последние 3 года,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1176260"/>
              </p:ext>
            </p:extLst>
          </p:nvPr>
        </p:nvGraphicFramePr>
        <p:xfrm>
          <a:off x="1953492" y="1953491"/>
          <a:ext cx="7038108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999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Динамика качества предоставления услуг за последние 3 года,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40967349"/>
              </p:ext>
            </p:extLst>
          </p:nvPr>
        </p:nvGraphicFramePr>
        <p:xfrm>
          <a:off x="1981200" y="1773382"/>
          <a:ext cx="7038109" cy="4003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766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Arial Black" panose="020B0A04020102020204" pitchFamily="34" charset="0"/>
              </a:rPr>
              <a:t>Факторы, влияющие на улучшение качества предоставления услуг, </a:t>
            </a:r>
            <a:r>
              <a:rPr lang="ru-RU" sz="2800" b="1" dirty="0">
                <a:latin typeface="Arial Black" panose="020B0A04020102020204" pitchFamily="34" charset="0"/>
              </a:rPr>
              <a:t>%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88388787"/>
              </p:ext>
            </p:extLst>
          </p:nvPr>
        </p:nvGraphicFramePr>
        <p:xfrm>
          <a:off x="2549236" y="1937847"/>
          <a:ext cx="6242483" cy="3770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262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814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500" dirty="0">
                <a:solidFill>
                  <a:srgbClr val="002060"/>
                </a:solidFill>
                <a:latin typeface="Arial Black" panose="020B0A04020102020204" pitchFamily="34" charset="0"/>
                <a:ea typeface="Roboto Light" pitchFamily="2" charset="0"/>
              </a:rPr>
              <a:t>ЦЕЛИ </a:t>
            </a:r>
            <a:r>
              <a:rPr lang="id-ID" sz="2500" dirty="0">
                <a:solidFill>
                  <a:srgbClr val="002060"/>
                </a:solidFill>
                <a:latin typeface="Arial Black" panose="020B0A04020102020204" pitchFamily="34" charset="0"/>
                <a:ea typeface="Roboto Light" pitchFamily="2" charset="0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Arial Black" panose="020B0A04020102020204" pitchFamily="34" charset="0"/>
                <a:ea typeface="Roboto Light" pitchFamily="2" charset="0"/>
              </a:rPr>
              <a:t>МОНИТОРИНГА</a:t>
            </a:r>
            <a:endParaRPr lang="id-ID" sz="2500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5963" y="1185422"/>
            <a:ext cx="10044545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F6D6D"/>
              </a:buClr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Повышение качества и доступности предоставления массовых и общественно значимых государственных и муниципальных услуг, в т. ч. оказываемых на базе МФЦ Ивановской области, а также анализ и оценка оснований их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предоставления;</a:t>
            </a:r>
          </a:p>
          <a:p>
            <a:pPr marL="285750" indent="-285750">
              <a:lnSpc>
                <a:spcPct val="150000"/>
              </a:lnSpc>
              <a:buClr>
                <a:srgbClr val="FF6D6D"/>
              </a:buClr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Снижение административных барьеров, финансовых и временных издержек граждан и представителей бизнес-сообщества Ивановской области при получении массовых и общественно значимых государственных и муниципальных услуг, в т. ч. оказываемых на базе МФЦ Ивановской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области;</a:t>
            </a:r>
          </a:p>
          <a:p>
            <a:pPr marL="285750" indent="-285750">
              <a:lnSpc>
                <a:spcPct val="150000"/>
              </a:lnSpc>
              <a:buClr>
                <a:srgbClr val="FF6D6D"/>
              </a:buClr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и результативности деятельности ИОГВ Ивановской области и ОМСУ Ивановской области, в т. ч. при их взаимодействии с МФЦ Ивановской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области</a:t>
            </a:r>
            <a:endParaRPr lang="ru-RU" cap="all" dirty="0" smtClean="0">
              <a:solidFill>
                <a:srgbClr val="A04D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17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6785" y="2726272"/>
            <a:ext cx="7509387" cy="1325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Спасибо за внимание!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 rot="10800000" flipH="1" flipV="1">
            <a:off x="9796175" y="4822376"/>
            <a:ext cx="1187512" cy="2329544"/>
          </a:xfrm>
          <a:prstGeom prst="roundRect">
            <a:avLst>
              <a:gd name="adj" fmla="val 29703"/>
            </a:avLst>
          </a:prstGeom>
          <a:solidFill>
            <a:srgbClr val="E75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983686" y="3633077"/>
            <a:ext cx="1208314" cy="3439886"/>
          </a:xfrm>
          <a:prstGeom prst="roundRect">
            <a:avLst/>
          </a:prstGeom>
          <a:solidFill>
            <a:srgbClr val="A04D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 rot="10800000" flipH="1" flipV="1">
            <a:off x="8632371" y="5592505"/>
            <a:ext cx="1163803" cy="1559416"/>
          </a:xfrm>
          <a:prstGeom prst="roundRect">
            <a:avLst>
              <a:gd name="adj" fmla="val 2970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-10886" y="0"/>
            <a:ext cx="1208314" cy="2373086"/>
          </a:xfrm>
          <a:prstGeom prst="roundRect">
            <a:avLst/>
          </a:prstGeom>
          <a:solidFill>
            <a:srgbClr val="A04D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 rot="10800000" flipH="1" flipV="1">
            <a:off x="2395826" y="0"/>
            <a:ext cx="1163803" cy="1349829"/>
          </a:xfrm>
          <a:prstGeom prst="roundRect">
            <a:avLst>
              <a:gd name="adj" fmla="val 24091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 rot="10800000" flipH="1" flipV="1">
            <a:off x="1208314" y="0"/>
            <a:ext cx="1187512" cy="1719944"/>
          </a:xfrm>
          <a:prstGeom prst="roundRect">
            <a:avLst>
              <a:gd name="adj" fmla="val 20536"/>
            </a:avLst>
          </a:prstGeom>
          <a:solidFill>
            <a:srgbClr val="E75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1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dirty="0" smtClean="0">
                <a:solidFill>
                  <a:srgbClr val="002060"/>
                </a:solidFill>
                <a:latin typeface="Arial Black" panose="020B0A04020102020204" pitchFamily="34" charset="0"/>
                <a:ea typeface="Roboto Light" pitchFamily="2" charset="0"/>
              </a:rPr>
              <a:t>ЗАДАЧИ </a:t>
            </a:r>
            <a:r>
              <a:rPr lang="id-ID" sz="2500" dirty="0" smtClean="0">
                <a:solidFill>
                  <a:srgbClr val="002060"/>
                </a:solidFill>
                <a:latin typeface="Arial Black" panose="020B0A04020102020204" pitchFamily="34" charset="0"/>
                <a:ea typeface="Roboto Light" pitchFamily="2" charset="0"/>
              </a:rPr>
              <a:t> </a:t>
            </a:r>
            <a:r>
              <a:rPr lang="ru-RU" sz="2500" b="1" dirty="0" smtClean="0">
                <a:solidFill>
                  <a:srgbClr val="002060"/>
                </a:solidFill>
                <a:latin typeface="Arial Black" panose="020B0A04020102020204" pitchFamily="34" charset="0"/>
                <a:ea typeface="Roboto Light" pitchFamily="2" charset="0"/>
              </a:rPr>
              <a:t>МОНИТОРИНГА</a:t>
            </a:r>
            <a:endParaRPr lang="id-ID" sz="2500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83672" y="1429826"/>
            <a:ext cx="9282546" cy="4611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Clr>
                <a:srgbClr val="FF6D6D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Методическое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организационное сопровождение проведения мониторинга качества оказания государственных и муниципальных услуг в ИОГВ Ивановской области и ОМСУ Ивановской области, в т. ч. оказываемых на базе МФЦ Ивановской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области;</a:t>
            </a:r>
          </a:p>
          <a:p>
            <a:pPr marL="285750" lvl="0" indent="-285750">
              <a:lnSpc>
                <a:spcPct val="150000"/>
              </a:lnSpc>
              <a:buClr>
                <a:srgbClr val="FF6D6D"/>
              </a:buClr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Выявление проблем, с которыми сталкиваются граждане и представители бизнес-сообщества при обращении в орган государственной власти (орган местного самоуправления, МФЦ) для получения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государственной (муниципальной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услуги на основе анализа полученных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данных;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FF6D6D"/>
              </a:buClr>
              <a:buFont typeface="Wingdings" panose="05000000000000000000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Подготовка предложений по улучшению исследованных параметров качества предоставления государственных и муниципальных услуг, устранению выявленных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проблем</a:t>
            </a:r>
            <a:endParaRPr lang="ru-RU" cap="all" dirty="0" smtClean="0">
              <a:solidFill>
                <a:srgbClr val="A04D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07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anose="020B0A04020102020204" pitchFamily="34" charset="0"/>
              </a:rPr>
              <a:t>1 часть мониторинга</a:t>
            </a:r>
            <a:endParaRPr lang="id-ID" sz="2500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1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2800" dirty="0">
                <a:latin typeface="Arial Black" panose="020B0A04020102020204" pitchFamily="34" charset="0"/>
              </a:rPr>
              <a:t>Мониторинг услуг, оказываемых органами местного самоуправления</a:t>
            </a:r>
            <a:endParaRPr lang="id-ID" sz="2500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31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500" b="1" dirty="0">
                <a:latin typeface="Arial Black" panose="020B0A04020102020204" pitchFamily="34" charset="0"/>
              </a:rPr>
              <a:t>Присутствие исследуемых муниципальных  услуг в Региональном реестре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95071078"/>
              </p:ext>
            </p:extLst>
          </p:nvPr>
        </p:nvGraphicFramePr>
        <p:xfrm>
          <a:off x="2147455" y="1759527"/>
          <a:ext cx="6636327" cy="4059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565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Black" panose="020B0A04020102020204" pitchFamily="34" charset="0"/>
              </a:rPr>
              <a:t>Возможность поиска услуг по  принципу принадлежности к муниципальному </a:t>
            </a:r>
            <a:r>
              <a:rPr lang="ru-RU" sz="2800" b="1" dirty="0" smtClean="0">
                <a:latin typeface="Arial Black" panose="020B0A04020102020204" pitchFamily="34" charset="0"/>
              </a:rPr>
              <a:t>образованию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26549797"/>
              </p:ext>
            </p:extLst>
          </p:nvPr>
        </p:nvGraphicFramePr>
        <p:xfrm>
          <a:off x="2133601" y="1704109"/>
          <a:ext cx="6511636" cy="4087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076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Black" panose="020B0A04020102020204" pitchFamily="34" charset="0"/>
              </a:rPr>
              <a:t>Распределение  соответствия наименование муниципальных услуг и наименованием услуг  в  правовых актах</a:t>
            </a:r>
            <a:endParaRPr lang="ru-RU" sz="2500" cap="all" dirty="0">
              <a:solidFill>
                <a:srgbClr val="002060"/>
              </a:solidFill>
              <a:latin typeface="Arial Black" panose="020B0A04020102020204" pitchFamily="34" charset="0"/>
              <a:ea typeface="Roboto Light" pitchFamily="2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948839820"/>
              </p:ext>
            </p:extLst>
          </p:nvPr>
        </p:nvGraphicFramePr>
        <p:xfrm>
          <a:off x="2396836" y="2133599"/>
          <a:ext cx="6580909" cy="3685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350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572</Words>
  <Application>Microsoft Office PowerPoint</Application>
  <PresentationFormat>Произвольный</PresentationFormat>
  <Paragraphs>76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Мониторинг качества оказания государственных и муниципальных услуг в исполнительных органах государственной власти Ивановской области и органах местного самоуправления муниципальных образований Ивановской области в 2022 году</vt:lpstr>
      <vt:lpstr>Методология мониторинга</vt:lpstr>
      <vt:lpstr>ЦЕЛИ  МОНИТОРИНГА</vt:lpstr>
      <vt:lpstr>ЗАДАЧИ  МОНИТОРИНГА</vt:lpstr>
      <vt:lpstr>1 часть мониторинга</vt:lpstr>
      <vt:lpstr>Мониторинг услуг, оказываемых органами местного самоуправления</vt:lpstr>
      <vt:lpstr>Присутствие исследуемых муниципальных  услуг в Региональном реестре</vt:lpstr>
      <vt:lpstr>Возможность поиска услуг по  принципу принадлежности к муниципальному образованию</vt:lpstr>
      <vt:lpstr>Распределение  соответствия наименование муниципальных услуг и наименованием услуг  в  правовых актах</vt:lpstr>
      <vt:lpstr>Распределение  соответствия наименование услуг оказываемых ОМСУ и наименованием услуг  в  правовых актах , %</vt:lpstr>
      <vt:lpstr>Распределение исследуемых услуг по их статусу, %</vt:lpstr>
      <vt:lpstr>Распределение исследуемых услуг по проценту заполнения, %</vt:lpstr>
      <vt:lpstr>Мониторинг услуг, оказываемых исполнительными органами государственной власти</vt:lpstr>
      <vt:lpstr>Присутствие исследуемых государственных  услуг в Региональном реестре</vt:lpstr>
      <vt:lpstr>Распределение  соответствия наименование услуг оказываемых ИОГВ  и наименованием услуг  в  правовых актах , %</vt:lpstr>
      <vt:lpstr>Распределение исследуемых государственных  услуг по их статусу, %</vt:lpstr>
      <vt:lpstr>Распределение исследуемых государственных  услуг по проценту заполнения, %</vt:lpstr>
      <vt:lpstr>2 часть мониторинга</vt:lpstr>
      <vt:lpstr>Получение государственных и муниципальных услуг, %</vt:lpstr>
      <vt:lpstr>Получение услуг в электронной форме или очно, %</vt:lpstr>
      <vt:lpstr>Места получения услуг, %</vt:lpstr>
      <vt:lpstr>Количество обращений в процессе получения  услуг, %</vt:lpstr>
      <vt:lpstr>Факторы, затрудняющие получение услуги, %</vt:lpstr>
      <vt:lpstr>Удовлетворенность качеством предоставления услуг, %</vt:lpstr>
      <vt:lpstr>Удовлетворенность отдельными критериями качества оказания услуг, %</vt:lpstr>
      <vt:lpstr>Время ожидания в очереди при обращении за получением услуги, %</vt:lpstr>
      <vt:lpstr>Динамика времени ожидания в очереди при обращении для получения услуги за последние 3 года, %</vt:lpstr>
      <vt:lpstr>Динамика качества предоставления услуг за последние 3 года, %</vt:lpstr>
      <vt:lpstr>Факторы, влияющие на улучшение качества предоставления услуг, %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Нина</dc:creator>
  <cp:lastModifiedBy>ИРИНА</cp:lastModifiedBy>
  <cp:revision>15</cp:revision>
  <dcterms:created xsi:type="dcterms:W3CDTF">2022-02-09T18:25:33Z</dcterms:created>
  <dcterms:modified xsi:type="dcterms:W3CDTF">2023-07-20T13:35:41Z</dcterms:modified>
</cp:coreProperties>
</file>